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4"/>
  </p:sldMasterIdLst>
  <p:notesMasterIdLst>
    <p:notesMasterId r:id="rId18"/>
  </p:notesMasterIdLst>
  <p:handoutMasterIdLst>
    <p:handoutMasterId r:id="rId19"/>
  </p:handoutMasterIdLst>
  <p:sldIdLst>
    <p:sldId id="256" r:id="rId5"/>
    <p:sldId id="298" r:id="rId6"/>
    <p:sldId id="299" r:id="rId7"/>
    <p:sldId id="300" r:id="rId8"/>
    <p:sldId id="301" r:id="rId9"/>
    <p:sldId id="302" r:id="rId10"/>
    <p:sldId id="306" r:id="rId11"/>
    <p:sldId id="305" r:id="rId12"/>
    <p:sldId id="308" r:id="rId13"/>
    <p:sldId id="309" r:id="rId14"/>
    <p:sldId id="310" r:id="rId15"/>
    <p:sldId id="312" r:id="rId16"/>
    <p:sldId id="295" r:id="rId17"/>
  </p:sldIdLst>
  <p:sldSz cx="12192000" cy="6858000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in" initials="Colin" lastIdx="1" clrIdx="0">
    <p:extLst>
      <p:ext uri="{19B8F6BF-5375-455C-9EA6-DF929625EA0E}">
        <p15:presenceInfo xmlns:p15="http://schemas.microsoft.com/office/powerpoint/2012/main" userId="Col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7F7F7F"/>
    <a:srgbClr val="757575"/>
    <a:srgbClr val="4D671B"/>
    <a:srgbClr val="DEECCE"/>
    <a:srgbClr val="EFF6E8"/>
    <a:srgbClr val="0B8F5A"/>
    <a:srgbClr val="009999"/>
    <a:srgbClr val="2B6F4F"/>
    <a:srgbClr val="BFE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447" autoAdjust="0"/>
  </p:normalViewPr>
  <p:slideViewPr>
    <p:cSldViewPr snapToGrid="0">
      <p:cViewPr varScale="1">
        <p:scale>
          <a:sx n="62" d="100"/>
          <a:sy n="62" d="100"/>
        </p:scale>
        <p:origin x="8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D47F77-91E0-4DC4-AF0C-58ABF882B7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75" cy="4985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01AE3D-0F2F-4938-A9BE-E4B1F1C6B7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862" y="1"/>
            <a:ext cx="2946275" cy="4985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17710-659E-48F3-B42B-0F78A00BCF71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F258C5-5B9D-4557-A8F1-C27D8FA072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288"/>
            <a:ext cx="2946275" cy="4985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26BAF-0673-495A-B27A-68EBF675E7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862" y="9431288"/>
            <a:ext cx="2946275" cy="4985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6CA9A-F968-4D0B-A788-4DCEABA55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94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E9A928-4B02-4017-9991-6944E76F0B69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256E20B-D0C7-47F3-AB98-8A4D2D28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2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6E20B-D0C7-47F3-AB98-8A4D2D2837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80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6E20B-D0C7-47F3-AB98-8A4D2D2837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89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6E20B-D0C7-47F3-AB98-8A4D2D2837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83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6E20B-D0C7-47F3-AB98-8A4D2D2837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62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correct figures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6E20B-D0C7-47F3-AB98-8A4D2D2837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71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6E20B-D0C7-47F3-AB98-8A4D2D2837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80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6E20B-D0C7-47F3-AB98-8A4D2D2837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44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6E20B-D0C7-47F3-AB98-8A4D2D2837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7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6E20B-D0C7-47F3-AB98-8A4D2D2837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26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6E20B-D0C7-47F3-AB98-8A4D2D2837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7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B3B7511-EF14-445D-B675-8E3330AB47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8" t="24239" r="-698" b="42472"/>
          <a:stretch/>
        </p:blipFill>
        <p:spPr>
          <a:xfrm>
            <a:off x="0" y="0"/>
            <a:ext cx="12277725" cy="16557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39917C-895D-4991-AAB0-E017B6881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3C0799-01F2-40CB-BED4-B69709306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79A73-CBAE-420B-AC1F-A834A3DC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2450" y="6356350"/>
            <a:ext cx="2743200" cy="365125"/>
          </a:xfrm>
        </p:spPr>
        <p:txBody>
          <a:bodyPr/>
          <a:lstStyle/>
          <a:p>
            <a:fld id="{6836BE66-0A19-4699-B814-1797A3B1D390}" type="datetime1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331B6-B522-4F7C-AB6D-317C7574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FD961-BDCD-4AB7-B83F-784B3276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0611" y="643468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56A10886-9CBA-4E14-9AC0-5CD4A326EF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F049C65-504A-4F06-9CFD-9F8DB822A82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7" y="5564015"/>
            <a:ext cx="704848" cy="704848"/>
          </a:xfrm>
          <a:prstGeom prst="rect">
            <a:avLst/>
          </a:prstGeom>
        </p:spPr>
      </p:pic>
      <p:sp>
        <p:nvSpPr>
          <p:cNvPr id="9" name="AutoShape 6">
            <a:extLst>
              <a:ext uri="{FF2B5EF4-FFF2-40B4-BE49-F238E27FC236}">
                <a16:creationId xmlns:a16="http://schemas.microsoft.com/office/drawing/2014/main" id="{BA0ADBAB-CD1E-4FBB-9DD2-7CA2B5DCFB32}"/>
              </a:ext>
            </a:extLst>
          </p:cNvPr>
          <p:cNvSpPr/>
          <p:nvPr userDrawn="1"/>
        </p:nvSpPr>
        <p:spPr>
          <a:xfrm rot="-5400000">
            <a:off x="895670" y="8417431"/>
            <a:ext cx="116648" cy="2479489"/>
          </a:xfrm>
          <a:prstGeom prst="rect">
            <a:avLst/>
          </a:prstGeom>
          <a:solidFill>
            <a:srgbClr val="F5B538"/>
          </a:solidFill>
        </p:spPr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36A498E2-103D-400A-99A5-536942CF4C9B}"/>
              </a:ext>
            </a:extLst>
          </p:cNvPr>
          <p:cNvSpPr/>
          <p:nvPr userDrawn="1"/>
        </p:nvSpPr>
        <p:spPr>
          <a:xfrm rot="-5400000">
            <a:off x="933771" y="5364255"/>
            <a:ext cx="116648" cy="1984190"/>
          </a:xfrm>
          <a:prstGeom prst="rect">
            <a:avLst/>
          </a:prstGeom>
          <a:solidFill>
            <a:srgbClr val="F5B538"/>
          </a:solidFill>
        </p:spPr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8FC30945-EC1D-4C87-AEC8-86B3A034EAFC}"/>
              </a:ext>
            </a:extLst>
          </p:cNvPr>
          <p:cNvSpPr/>
          <p:nvPr userDrawn="1"/>
        </p:nvSpPr>
        <p:spPr>
          <a:xfrm rot="-5400000">
            <a:off x="10900582" y="-700382"/>
            <a:ext cx="114230" cy="2468603"/>
          </a:xfrm>
          <a:prstGeom prst="rect">
            <a:avLst/>
          </a:prstGeom>
          <a:solidFill>
            <a:srgbClr val="F5B538"/>
          </a:solidFill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8C6B3A-AA30-4237-A7F4-CCE1FC563B4C}"/>
              </a:ext>
            </a:extLst>
          </p:cNvPr>
          <p:cNvSpPr txBox="1"/>
          <p:nvPr userDrawn="1"/>
        </p:nvSpPr>
        <p:spPr>
          <a:xfrm>
            <a:off x="0" y="6545328"/>
            <a:ext cx="121919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90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Confidential information. All rights reserved.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3438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F5435-3D56-4B58-A1EE-831C9C240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B53EEF-0E7E-421E-A913-E78C29FF4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SzPct val="80000"/>
              <a:buFont typeface="Courier New" panose="02070309020205020404" pitchFamily="49" charset="0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2487C-C835-458D-9EEF-942EFF48C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4B1E1-0E3D-4C9D-B266-A6DD9D625AAF}" type="datetime1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063E9-D9AD-4A4C-B1CB-65AE53F24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F5D23-D8A4-4319-8C0B-4ADA3DD70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6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C85F91-78A3-4D40-8265-B725404CA0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6332F-7F16-4BA3-8B32-91869821F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2pPr>
              <a:buFont typeface="Calibri" panose="020F0502020204030204" pitchFamily="34" charset="0"/>
              <a:buChar char="-"/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SzPct val="80000"/>
              <a:buFont typeface="Courier New" panose="02070309020205020404" pitchFamily="49" charset="0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DD767-4D5B-4B01-990D-115B18FF5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81D6-09DB-4C72-BF1E-9AF8995F0250}" type="datetime1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8F414-5D2A-429D-831B-2A7B57C4F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00756-1E8D-4B83-A7E2-4897F24F6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0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B2A0D-6005-44FE-8992-ADEFC4B6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302"/>
            <a:ext cx="10515600" cy="1153699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3E9A9-DC4D-4638-BD3F-A11B83F13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1880"/>
            <a:ext cx="10515600" cy="4465083"/>
          </a:xfrm>
        </p:spPr>
        <p:txBody>
          <a:bodyPr/>
          <a:lstStyle>
            <a:lvl2pPr>
              <a:buFont typeface="Calibri" panose="020F0502020204030204" pitchFamily="34" charset="0"/>
              <a:buChar char="-"/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SzPct val="80000"/>
              <a:buFont typeface="Courier New" panose="02070309020205020404" pitchFamily="49" charset="0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75883-7256-4E76-909A-79AAC52F6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F6EC-841F-4EA2-A0D6-140EA0121C7F}" type="datetime1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19F02-A918-4476-902C-38C448310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55261-164B-493D-833F-3422F254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56A10886-9CBA-4E14-9AC0-5CD4A326EF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4181A5F2-9F29-445F-9F22-BA47E0EEF99A}"/>
              </a:ext>
            </a:extLst>
          </p:cNvPr>
          <p:cNvSpPr/>
          <p:nvPr userDrawn="1"/>
        </p:nvSpPr>
        <p:spPr>
          <a:xfrm rot="-5400000">
            <a:off x="10900582" y="-700382"/>
            <a:ext cx="114230" cy="2468603"/>
          </a:xfrm>
          <a:prstGeom prst="rect">
            <a:avLst/>
          </a:prstGeom>
          <a:solidFill>
            <a:srgbClr val="F5B538"/>
          </a:solidFill>
        </p:spPr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9F933D5B-AEE9-49C1-AFCE-56E8CC83A9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7" y="5564015"/>
            <a:ext cx="704848" cy="704848"/>
          </a:xfrm>
          <a:prstGeom prst="rect">
            <a:avLst/>
          </a:prstGeom>
        </p:spPr>
      </p:pic>
      <p:sp>
        <p:nvSpPr>
          <p:cNvPr id="11" name="AutoShape 6">
            <a:extLst>
              <a:ext uri="{FF2B5EF4-FFF2-40B4-BE49-F238E27FC236}">
                <a16:creationId xmlns:a16="http://schemas.microsoft.com/office/drawing/2014/main" id="{933000A4-0724-4986-AA34-0114E74F0457}"/>
              </a:ext>
            </a:extLst>
          </p:cNvPr>
          <p:cNvSpPr/>
          <p:nvPr userDrawn="1"/>
        </p:nvSpPr>
        <p:spPr>
          <a:xfrm rot="-5400000">
            <a:off x="933771" y="5364255"/>
            <a:ext cx="116648" cy="1984190"/>
          </a:xfrm>
          <a:prstGeom prst="rect">
            <a:avLst/>
          </a:prstGeom>
          <a:solidFill>
            <a:srgbClr val="F5B538"/>
          </a:solidFill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91A5AF-13B4-4AE0-9B42-A1439457E284}"/>
              </a:ext>
            </a:extLst>
          </p:cNvPr>
          <p:cNvSpPr txBox="1"/>
          <p:nvPr userDrawn="1"/>
        </p:nvSpPr>
        <p:spPr>
          <a:xfrm>
            <a:off x="0" y="6545328"/>
            <a:ext cx="121919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90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Confidential information. All rights reserved.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83790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FECFB-CBC0-4716-8498-B4E81DAF9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E6919-70E0-4FFD-9C3B-629F8D94A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F5315-2247-4A4C-BDEA-A14C9F0F3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3B298-A244-4705-ACC9-6D9A40123445}" type="datetime1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0E1DC-B4CF-4CE0-AB84-8E7E172DC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69A49-D6D2-4B2B-8D93-47F85688D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9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A0E5E-F95B-43A2-90FA-5550512F5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D2FA6-D26A-41C1-A3FA-2E8637163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>
              <a:buFont typeface="Calibri" panose="020F0502020204030204" pitchFamily="34" charset="0"/>
              <a:buChar char="-"/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SzPct val="80000"/>
              <a:buFont typeface="Courier New" panose="02070309020205020404" pitchFamily="49" charset="0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44DE03-5C85-4F34-BB18-C85E906CD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2pPr>
              <a:buSzPct val="80000"/>
              <a:buFont typeface="Calibri" panose="020F0502020204030204" pitchFamily="34" charset="0"/>
              <a:buChar char="-"/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SzPct val="80000"/>
              <a:buFont typeface="Courier New" panose="02070309020205020404" pitchFamily="49" charset="0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6F8BF-DE8B-450A-B289-B09FEE4F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86A2-2B45-4D47-8B24-D2A4268D15BC}" type="datetime1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6CB05A-3E4A-4612-BD95-89DDC097C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4FCA3-A698-4853-9C8A-41DF8EAA9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31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8655D-1DA7-4A8B-B8CD-8C3FD93FF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EF053-407E-4BB4-8E1C-DB4C6CEA3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24FBF-3B1F-4B08-AE8E-A6E4408B6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2pPr>
              <a:buFont typeface="Calibri" panose="020F0502020204030204" pitchFamily="34" charset="0"/>
              <a:buChar char="-"/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SzPct val="80000"/>
              <a:buFont typeface="Courier New" panose="02070309020205020404" pitchFamily="49" charset="0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AF323E-C605-4233-8E1B-575DDA309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F3D4FC-5B4D-4B0C-ABA4-FAD1F4E52F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2pPr>
              <a:buFont typeface="Calibri" panose="020F0502020204030204" pitchFamily="34" charset="0"/>
              <a:buChar char="-"/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SzPct val="80000"/>
              <a:buFont typeface="Courier New" panose="02070309020205020404" pitchFamily="49" charset="0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C06BCC-923C-4CA2-91CA-9C908173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08F0-C082-4F3E-ABBD-02CE769C9C58}" type="datetime1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391A4B-0563-42F3-A9EF-BEDD42938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39B807-A47D-4E5F-8965-38389FE7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1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65B06-392A-4802-A127-268A074A5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721202-CDCA-4AA6-9321-C0DB3260B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1619-6A72-449A-88C2-DC7A8823ABE8}" type="datetime1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FE5665-B995-47CF-A308-342E48804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25588-B068-427F-BD70-9ED6BD2A5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5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BB90AA-9CEE-4958-876F-469D22F00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EF3F-0DB5-4FC9-88F3-64A1FB31C7F9}" type="datetime1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3E481B-7AF6-4997-A3BD-FADAF7700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9AF49-4CC6-4DE2-96FC-D951D95CA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9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3A601-4E46-4D7D-A102-A5D4C2DC8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D05D4-CDF9-4229-94CE-3116214C1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buFont typeface="Calibri" panose="020F0502020204030204" pitchFamily="34" charset="0"/>
              <a:buChar char="-"/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E670C-71C1-406E-A74D-5D344CC49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679F9-8E6E-4A72-8B2B-2F1AD3C43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482D-5A4A-46A0-8249-660C455B8A48}" type="datetime1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2541E-AE29-4DAC-85BD-1E8BA1EB0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06846-215C-413B-ADA5-41399168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6031B-2366-48F0-9B78-2E0B1886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DD003E-436C-47D3-8C00-84F0D52B7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8A9B3D-30E7-4A2F-98D6-5F65F9D43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77B9D-041F-4BD8-A458-99044773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8CF-65E9-4C18-8BF3-2BF4BC60A362}" type="datetime1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A276D-829F-4B32-A6E5-4F59A77F7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970F8-A4C9-4834-8DC1-7C20BF2B8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5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62B455-C87D-4EE5-B491-58E79083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E1A99-3FBD-480D-8443-88C059646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B9E0D-7787-4E42-A147-1C38D5B0A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5DC0F-0E0D-456F-997D-90D1127C33E3}" type="datetime1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B2FC-FDA4-4C00-8057-29195FF6A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103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4557D-ABDD-4214-B412-1C553CDD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56A10886-9CBA-4E14-9AC0-5CD4A326E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6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AA66A-8154-4B16-BCD7-340AD85F8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561" y="2128788"/>
            <a:ext cx="9162878" cy="1646302"/>
          </a:xfrm>
        </p:spPr>
        <p:txBody>
          <a:bodyPr>
            <a:noAutofit/>
          </a:bodyPr>
          <a:lstStyle/>
          <a:p>
            <a:pPr algn="ctr"/>
            <a:r>
              <a:rPr lang="en-US" sz="4800">
                <a:solidFill>
                  <a:schemeClr val="tx1"/>
                </a:solidFill>
              </a:rPr>
              <a:t>Life Insurance Industry Results</a:t>
            </a:r>
            <a:br>
              <a:rPr lang="en-US" sz="4800">
                <a:solidFill>
                  <a:schemeClr val="tx1"/>
                </a:solidFill>
              </a:rPr>
            </a:br>
            <a:r>
              <a:rPr lang="en-US" sz="3800">
                <a:solidFill>
                  <a:schemeClr val="tx1">
                    <a:lumMod val="65000"/>
                    <a:lumOff val="35000"/>
                  </a:schemeClr>
                </a:solidFill>
              </a:rPr>
              <a:t>January to March 2023</a:t>
            </a:r>
            <a:endParaRPr lang="en-US" sz="380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3AD18-2850-4282-B66A-ABDB1D71D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2" y="4550897"/>
            <a:ext cx="7766936" cy="1096899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11 May 2023</a:t>
            </a:r>
          </a:p>
        </p:txBody>
      </p:sp>
    </p:spTree>
    <p:extLst>
      <p:ext uri="{BB962C8B-B14F-4D97-AF65-F5344CB8AC3E}">
        <p14:creationId xmlns:p14="http://schemas.microsoft.com/office/powerpoint/2010/main" val="2795250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22"/>
            <a:ext cx="10515600" cy="988921"/>
          </a:xfrm>
        </p:spPr>
        <p:txBody>
          <a:bodyPr>
            <a:normAutofit/>
          </a:bodyPr>
          <a:lstStyle/>
          <a:p>
            <a:r>
              <a:rPr lang="en-US" sz="3200" b="1"/>
              <a:t>Forfeiture &amp; Surrender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611137"/>
            <a:ext cx="2743200" cy="246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10886-9CBA-4E14-9AC0-5CD4A326EFF1}" type="slidenum">
              <a:rPr lang="en-US" sz="900" smtClean="0"/>
              <a:pPr/>
              <a:t>10</a:t>
            </a:fld>
            <a:endParaRPr lang="en-US" sz="90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674294"/>
              </p:ext>
            </p:extLst>
          </p:nvPr>
        </p:nvGraphicFramePr>
        <p:xfrm>
          <a:off x="923925" y="1536700"/>
          <a:ext cx="4837113" cy="302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870487" imgH="3162169" progId="Excel.Sheet.8">
                  <p:embed/>
                </p:oleObj>
              </mc:Choice>
              <mc:Fallback>
                <p:oleObj name="Worksheet" r:id="rId3" imgW="4870487" imgH="3162169" progId="Excel.Sheet.8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1536700"/>
                        <a:ext cx="4837113" cy="302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57610" y="1508160"/>
            <a:ext cx="55562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3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48859" y="4150800"/>
            <a:ext cx="685800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200">
                <a:solidFill>
                  <a:srgbClr val="7F7F7F"/>
                </a:solidFill>
                <a:latin typeface="Calibri" panose="020F0502020204030204" pitchFamily="34" charset="0"/>
              </a:rPr>
              <a:t>YTD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37301" y="4565982"/>
            <a:ext cx="4724400" cy="135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000" i="1">
                <a:latin typeface="Calibri" panose="020F0502020204030204" pitchFamily="34" charset="0"/>
              </a:rPr>
              <a:t>Forfeiture Rate = (YTD Forfeitures * 4 / No. of </a:t>
            </a:r>
            <a:r>
              <a:rPr lang="en-US" altLang="en-US" sz="1000" i="1" err="1">
                <a:latin typeface="Calibri" panose="020F0502020204030204" pitchFamily="34" charset="0"/>
              </a:rPr>
              <a:t>Qtrs</a:t>
            </a:r>
            <a:r>
              <a:rPr lang="en-US" altLang="en-US" sz="1000" i="1">
                <a:latin typeface="Calibri" panose="020F0502020204030204" pitchFamily="34" charset="0"/>
              </a:rPr>
              <a:t> Elapsed) / [YTD NB +NB1+NB2+ NB3]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000" i="1">
                <a:latin typeface="Calibri" panose="020F0502020204030204" pitchFamily="34" charset="0"/>
              </a:rPr>
              <a:t>NB1 = New Biz for Reporting Year – 1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000" i="1">
                <a:latin typeface="Calibri" panose="020F0502020204030204" pitchFamily="34" charset="0"/>
              </a:rPr>
              <a:t>NB2 = New Biz for Reporting Year – 2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000" i="1">
                <a:latin typeface="Calibri" panose="020F0502020204030204" pitchFamily="34" charset="0"/>
              </a:rPr>
              <a:t>NB3 = NB in Q2 to Q4 of Reporting Year – 3  if Q=1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000" i="1">
                <a:latin typeface="Calibri" panose="020F0502020204030204" pitchFamily="34" charset="0"/>
              </a:rPr>
              <a:t>        = NB in Q3 to Q4 of Reporting Year – 3  if Q=2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000" i="1">
                <a:latin typeface="Calibri" panose="020F0502020204030204" pitchFamily="34" charset="0"/>
              </a:rPr>
              <a:t>        = NB in Q4 of Reporting Year – 3             if Q=3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000" i="1">
                <a:latin typeface="Calibri" panose="020F0502020204030204" pitchFamily="34" charset="0"/>
              </a:rPr>
              <a:t>        = 0                                                                 if Q=4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019225" y="5885284"/>
            <a:ext cx="5186366" cy="2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000">
                <a:latin typeface="Calibri" panose="020F0502020204030204" pitchFamily="34" charset="0"/>
              </a:rPr>
              <a:t>Forfeiture policies are policies terminated before any cash values have been accumulated.</a:t>
            </a:r>
          </a:p>
        </p:txBody>
      </p:sp>
      <p:graphicFrame>
        <p:nvGraphicFramePr>
          <p:cNvPr id="1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076300"/>
              </p:ext>
            </p:extLst>
          </p:nvPr>
        </p:nvGraphicFramePr>
        <p:xfrm>
          <a:off x="5953125" y="1566863"/>
          <a:ext cx="5086350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4292452" imgH="2482675" progId="Excel.Sheet.8">
                  <p:embed/>
                </p:oleObj>
              </mc:Choice>
              <mc:Fallback>
                <p:oleObj name="Worksheet" r:id="rId5" imgW="4292452" imgH="2482675" progId="Excel.Sheet.8">
                  <p:embed/>
                  <p:pic>
                    <p:nvPicPr>
                      <p:cNvPr id="1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1566863"/>
                        <a:ext cx="5086350" cy="306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6009735" y="1557116"/>
            <a:ext cx="55562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3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6023844" y="4167748"/>
            <a:ext cx="609600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YTD 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6328644" y="4565356"/>
            <a:ext cx="4374287" cy="107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100" i="1">
                <a:latin typeface="Calibri" panose="020F0502020204030204" pitchFamily="34" charset="0"/>
              </a:rPr>
              <a:t>Surrender Rate = (YTD Surrender * 4 / Q) / [IF4 * (1 – Q  / 4) + IF3 *(Q / 4)]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100" i="1">
                <a:latin typeface="Calibri" panose="020F0502020204030204" pitchFamily="34" charset="0"/>
              </a:rPr>
              <a:t>Q   = No. of </a:t>
            </a:r>
            <a:r>
              <a:rPr lang="en-US" altLang="en-US" sz="1100" i="1" err="1">
                <a:latin typeface="Calibri" panose="020F0502020204030204" pitchFamily="34" charset="0"/>
              </a:rPr>
              <a:t>Qtrs</a:t>
            </a:r>
            <a:r>
              <a:rPr lang="en-US" altLang="en-US" sz="1100" i="1">
                <a:latin typeface="Calibri" panose="020F0502020204030204" pitchFamily="34" charset="0"/>
              </a:rPr>
              <a:t> Elapsed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100" i="1">
                <a:latin typeface="Calibri" panose="020F0502020204030204" pitchFamily="34" charset="0"/>
              </a:rPr>
              <a:t>IF3 = Annual Premium in Force, Year of  Reporting – 3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100" i="1">
                <a:latin typeface="Calibri" panose="020F0502020204030204" pitchFamily="34" charset="0"/>
              </a:rPr>
              <a:t>IF4 = Annual Premium in Force, Year of  Reporting – 4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altLang="en-US" sz="1100" i="1">
              <a:latin typeface="Calibri" panose="020F0502020204030204" pitchFamily="34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299064" y="1706563"/>
            <a:ext cx="1649412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700" b="1" u="sng">
                <a:latin typeface="Calibri" panose="020F0502020204030204" pitchFamily="34" charset="0"/>
                <a:cs typeface="Arial" panose="020B0604020202020204" pitchFamily="34" charset="0"/>
              </a:rPr>
              <a:t>Forfeiture Rates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613566" y="1755253"/>
            <a:ext cx="172561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700" b="1" u="sng">
                <a:latin typeface="Calibri" panose="020F0502020204030204" pitchFamily="34" charset="0"/>
                <a:cs typeface="Arial" panose="020B0604020202020204" pitchFamily="34" charset="0"/>
              </a:rPr>
              <a:t>Surrender Rates</a:t>
            </a:r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A6667BDD-A7F8-4260-AEC0-70AADE147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515" y="6047958"/>
            <a:ext cx="5186366" cy="2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000">
                <a:latin typeface="Calibri" panose="020F0502020204030204" pitchFamily="34" charset="0"/>
              </a:rPr>
              <a:t>YTD: Year to date</a:t>
            </a:r>
          </a:p>
        </p:txBody>
      </p:sp>
    </p:spTree>
    <p:extLst>
      <p:ext uri="{BB962C8B-B14F-4D97-AF65-F5344CB8AC3E}">
        <p14:creationId xmlns:p14="http://schemas.microsoft.com/office/powerpoint/2010/main" val="2010664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2">
            <a:extLst>
              <a:ext uri="{FF2B5EF4-FFF2-40B4-BE49-F238E27FC236}">
                <a16:creationId xmlns:a16="http://schemas.microsoft.com/office/drawing/2014/main" id="{94DAFEFD-67B3-4873-8520-35375BDF01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730290"/>
              </p:ext>
            </p:extLst>
          </p:nvPr>
        </p:nvGraphicFramePr>
        <p:xfrm>
          <a:off x="1549400" y="1447800"/>
          <a:ext cx="8958263" cy="494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775873" imgH="4845138" progId="Excel.Sheet.8">
                  <p:embed/>
                </p:oleObj>
              </mc:Choice>
              <mc:Fallback>
                <p:oleObj name="Worksheet" r:id="rId3" imgW="8775873" imgH="4845138" progId="Excel.Sheet.8">
                  <p:embed/>
                  <p:pic>
                    <p:nvPicPr>
                      <p:cNvPr id="15" name="Object 2">
                        <a:extLst>
                          <a:ext uri="{FF2B5EF4-FFF2-40B4-BE49-F238E27FC236}">
                            <a16:creationId xmlns:a16="http://schemas.microsoft.com/office/drawing/2014/main" id="{94DAFEFD-67B3-4873-8520-35375BDF014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1447800"/>
                        <a:ext cx="8958263" cy="494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31"/>
            <a:ext cx="10515600" cy="1153699"/>
          </a:xfrm>
        </p:spPr>
        <p:txBody>
          <a:bodyPr/>
          <a:lstStyle/>
          <a:p>
            <a:r>
              <a:rPr lang="en-US" sz="3200" b="1"/>
              <a:t>Manpower</a:t>
            </a:r>
            <a:br>
              <a:rPr lang="en-US"/>
            </a:br>
            <a:r>
              <a:rPr lang="en-US" sz="2400" b="1">
                <a:solidFill>
                  <a:srgbClr val="7F7F7F"/>
                </a:solidFill>
              </a:rPr>
              <a:t>Number of Employees &amp; Tied Representatives</a:t>
            </a:r>
            <a:endParaRPr lang="en-US" b="1">
              <a:solidFill>
                <a:srgbClr val="7F7F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596009"/>
            <a:ext cx="2743200" cy="261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10886-9CBA-4E14-9AC0-5CD4A326EFF1}" type="slidenum">
              <a:rPr lang="en-US" sz="900" smtClean="0"/>
              <a:pPr/>
              <a:t>11</a:t>
            </a:fld>
            <a:endParaRPr lang="en-US" sz="90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E0D3A92-BA40-494A-ABA7-8E577C735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137" y="5575831"/>
            <a:ext cx="751181" cy="29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300">
                <a:solidFill>
                  <a:srgbClr val="7F7F7F"/>
                </a:solidFill>
                <a:latin typeface="Calibri" panose="020F0502020204030204" pitchFamily="34" charset="0"/>
              </a:rPr>
              <a:t>As at 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D9DF6744-F669-447A-8DC2-9F8E8403F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825" y="2879918"/>
            <a:ext cx="1152498" cy="32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00" b="1" dirty="0">
                <a:solidFill>
                  <a:srgbClr val="99CC00"/>
                </a:solidFill>
                <a:latin typeface="Calibri" panose="020F0502020204030204" pitchFamily="34" charset="0"/>
              </a:rPr>
              <a:t>Tied Reps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D505992F-BCCE-4B70-80A4-3D2D493F2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5380" y="4635844"/>
            <a:ext cx="1893389" cy="32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00" b="1">
                <a:solidFill>
                  <a:srgbClr val="FFCC00"/>
                </a:solidFill>
                <a:latin typeface="Calibri" panose="020F0502020204030204" pitchFamily="34" charset="0"/>
              </a:rPr>
              <a:t>Employees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5800CB-4561-D1A7-E558-453CA7DA5A87}"/>
              </a:ext>
            </a:extLst>
          </p:cNvPr>
          <p:cNvSpPr txBox="1"/>
          <p:nvPr/>
        </p:nvSpPr>
        <p:spPr>
          <a:xfrm>
            <a:off x="6198670" y="3244334"/>
            <a:ext cx="48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*</a:t>
            </a:r>
            <a:endParaRPr lang="en-SG" dirty="0">
              <a:solidFill>
                <a:srgbClr val="92D050"/>
              </a:solidFill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9765DB6D-C6A4-C74B-86DB-862469CA4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5514145"/>
            <a:ext cx="2209800" cy="55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88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000" dirty="0">
                <a:latin typeface="Calibri" panose="020F0502020204030204" pitchFamily="34" charset="0"/>
              </a:rPr>
              <a:t>*Updated figures, due to revisions made after release of Q1 2022 results.  </a:t>
            </a:r>
            <a:endParaRPr lang="en-US" altLang="en-US" sz="10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57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780872"/>
              </p:ext>
            </p:extLst>
          </p:nvPr>
        </p:nvGraphicFramePr>
        <p:xfrm>
          <a:off x="842481" y="364066"/>
          <a:ext cx="10520737" cy="6119056"/>
        </p:xfrm>
        <a:graphic>
          <a:graphicData uri="http://schemas.openxmlformats.org/drawingml/2006/table">
            <a:tbl>
              <a:tblPr/>
              <a:tblGrid>
                <a:gridCol w="1985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5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2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Term used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What it means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Single premium (SP) policy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policy where the customer is required to pay only a one-time premium.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Annual premium (AP) policy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policy where the customer is required to pay premiums on a regular frequency over a period of time.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4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 weighted premium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way to measure growth of the life insurance industry by taking into account fluctuations in the total premium from single premium business, which is sensitive to market conditions: Total weighted premium = Total weighted single premium + Total weighted annual premium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Weighted single premium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of the amount of single premium.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4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Weighted annual premium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of the amount of annual premium. However, where the premium payment obligation is less than 10 years, an adjustment is made. For example, an annual premium policy with a 7-year premium payment obligation will be reflected at 70% of the amount of annual premium.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473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Linked fund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fund that pools together premiums paid under investment-linked policies, and invests in a portfolio of assets to achieve the fund's objective. The fund may be managed by the insurer or external fund manager(s). The price of each unit in a fund depends on how the investments of the fund perform. A policyholder may sell his units to take advantage of price gains.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473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Participating fund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fund that pools together premiums paid under participating policies. A policyholder receives a share of the investment profit made by the life insurer in the form of a "bonus" or "dividend". Bonuses or dividends are not guaranteed as it depends on how the fund's investments are performing, how many policy claims are drawn from the fund and management expenses incurred.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Non-participating fund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fund that pools together premiums paid under non-participating policies. A policyholder is not entitled to any profits that the fund may make.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Normal insurer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 insurer registered with MAS to serve the retail market.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34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Defined market segment (DMS) insurer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 insurer registered with MAS to only conduct non-CPF business and with certain policy size condition.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 representative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person who represents one life insurer, and can advise on the products of this company.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29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Bank distribution / representative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person who represents one bank, and can advise on the products of one or more life insurers with which the bank has a distribution agreement.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34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 representative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person who represents one Financial Adviser (FA) firm, and can advise on the products of the several life insurers with which the FA firm has distribution agreements.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Sum assured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Amount of death benefit.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34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Integrated plan (IP)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It comprises two parts: Part 1 is MediShield Life, run by the CPF Board to cover Class B2/C wards in public hospitals; Part 2 is an additional private insurance coverage, run by private insurers, typically to cover Class A/B1 wards in public hospitals or private hospitals.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Rider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 extra benefit that can be bought on top of the basic policy.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Forfeiture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Policies terminated before any cash value has accumulated.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Surrender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Policies terminated after having acquired some cash value. Commonly, it takes two to three years for cash value to accumulate.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645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AA66A-8154-4B16-BCD7-340AD85F8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1030" y="2218127"/>
            <a:ext cx="7766936" cy="1145706"/>
          </a:xfrm>
        </p:spPr>
        <p:txBody>
          <a:bodyPr anchor="ctr">
            <a:noAutofit/>
          </a:bodyPr>
          <a:lstStyle/>
          <a:p>
            <a:pPr algn="ctr"/>
            <a:r>
              <a:rPr lang="en-US" sz="5800">
                <a:solidFill>
                  <a:schemeClr val="tx1"/>
                </a:solidFill>
              </a:rPr>
              <a:t>Thank You</a:t>
            </a:r>
            <a:br>
              <a:rPr lang="en-US">
                <a:solidFill>
                  <a:schemeClr val="tx1"/>
                </a:solidFill>
              </a:rPr>
            </a:b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4EDFBBAE-A7BA-46F7-8EB2-63A9072D4AF4}"/>
              </a:ext>
            </a:extLst>
          </p:cNvPr>
          <p:cNvSpPr txBox="1"/>
          <p:nvPr/>
        </p:nvSpPr>
        <p:spPr>
          <a:xfrm>
            <a:off x="3305708" y="4140826"/>
            <a:ext cx="523758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000" b="1" i="0">
                <a:solidFill>
                  <a:srgbClr val="FCB034"/>
                </a:solidFill>
                <a:effectLst/>
                <a:latin typeface="+mj-lt"/>
              </a:rPr>
              <a:t>Website</a:t>
            </a:r>
          </a:p>
          <a:p>
            <a:pPr algn="ctr"/>
            <a:r>
              <a:rPr lang="en-US" sz="2000" b="0" i="0">
                <a:solidFill>
                  <a:srgbClr val="212529"/>
                </a:solidFill>
                <a:effectLst/>
                <a:latin typeface="+mj-lt"/>
              </a:rPr>
              <a:t>www.lia.org.sg</a:t>
            </a:r>
          </a:p>
        </p:txBody>
      </p:sp>
      <p:sp>
        <p:nvSpPr>
          <p:cNvPr id="10" name="AutoShape 16">
            <a:extLst>
              <a:ext uri="{FF2B5EF4-FFF2-40B4-BE49-F238E27FC236}">
                <a16:creationId xmlns:a16="http://schemas.microsoft.com/office/drawing/2014/main" id="{F6F394F3-DEE0-4A1E-A754-C6AB349E5985}"/>
              </a:ext>
            </a:extLst>
          </p:cNvPr>
          <p:cNvSpPr/>
          <p:nvPr/>
        </p:nvSpPr>
        <p:spPr>
          <a:xfrm>
            <a:off x="4778122" y="2837667"/>
            <a:ext cx="2046176" cy="20004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9B20C-AF5B-4E26-A822-0904549BB4FC}"/>
              </a:ext>
            </a:extLst>
          </p:cNvPr>
          <p:cNvSpPr txBox="1"/>
          <p:nvPr/>
        </p:nvSpPr>
        <p:spPr>
          <a:xfrm>
            <a:off x="2783630" y="2986336"/>
            <a:ext cx="62817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>
                <a:solidFill>
                  <a:srgbClr val="FCB034"/>
                </a:solidFill>
                <a:effectLst/>
                <a:latin typeface="+mj-lt"/>
              </a:rPr>
              <a:t>Address</a:t>
            </a:r>
          </a:p>
          <a:p>
            <a:pPr algn="ctr"/>
            <a:r>
              <a:rPr lang="en-US" sz="2000" b="0" i="0">
                <a:solidFill>
                  <a:srgbClr val="212529"/>
                </a:solidFill>
                <a:effectLst/>
                <a:latin typeface="+mj-lt"/>
              </a:rPr>
              <a:t>79 Anson Road #11-05</a:t>
            </a:r>
            <a:br>
              <a:rPr lang="en-US" sz="2000" b="0" i="0">
                <a:solidFill>
                  <a:srgbClr val="212529"/>
                </a:solidFill>
                <a:effectLst/>
                <a:latin typeface="+mj-lt"/>
              </a:rPr>
            </a:br>
            <a:r>
              <a:rPr lang="en-US" sz="2000" b="0" i="0">
                <a:solidFill>
                  <a:srgbClr val="212529"/>
                </a:solidFill>
                <a:effectLst/>
                <a:latin typeface="+mj-lt"/>
              </a:rPr>
              <a:t>Singapore 079906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3C79AE-9D53-4CE5-B508-787A939B3CEC}"/>
              </a:ext>
            </a:extLst>
          </p:cNvPr>
          <p:cNvSpPr txBox="1"/>
          <p:nvPr/>
        </p:nvSpPr>
        <p:spPr>
          <a:xfrm>
            <a:off x="2783630" y="4895206"/>
            <a:ext cx="62817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dirty="0">
                <a:solidFill>
                  <a:srgbClr val="FCB034"/>
                </a:solidFill>
                <a:effectLst/>
                <a:latin typeface="+mj-lt"/>
              </a:rPr>
              <a:t>Email</a:t>
            </a:r>
          </a:p>
          <a:p>
            <a:pPr algn="ctr"/>
            <a:r>
              <a:rPr lang="en-US" sz="2000" b="0" i="0" dirty="0">
                <a:solidFill>
                  <a:srgbClr val="212529"/>
                </a:solidFill>
                <a:effectLst/>
                <a:latin typeface="+mj-lt"/>
              </a:rPr>
              <a:t>lia@lia.org.sg</a:t>
            </a:r>
          </a:p>
        </p:txBody>
      </p:sp>
    </p:spTree>
    <p:extLst>
      <p:ext uri="{BB962C8B-B14F-4D97-AF65-F5344CB8AC3E}">
        <p14:creationId xmlns:p14="http://schemas.microsoft.com/office/powerpoint/2010/main" val="4274498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">
            <a:extLst>
              <a:ext uri="{FF2B5EF4-FFF2-40B4-BE49-F238E27FC236}">
                <a16:creationId xmlns:a16="http://schemas.microsoft.com/office/drawing/2014/main" id="{4DE7E3BA-6902-4B68-B6EA-2E078E31EA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353710"/>
              </p:ext>
            </p:extLst>
          </p:nvPr>
        </p:nvGraphicFramePr>
        <p:xfrm>
          <a:off x="1584325" y="3384550"/>
          <a:ext cx="7092950" cy="301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207090" imgH="3060875" progId="Excel.Sheet.8">
                  <p:embed/>
                </p:oleObj>
              </mc:Choice>
              <mc:Fallback>
                <p:oleObj name="Worksheet" r:id="rId3" imgW="7207090" imgH="3060875" progId="Excel.Sheet.8">
                  <p:embed/>
                  <p:pic>
                    <p:nvPicPr>
                      <p:cNvPr id="24" name="Object 2">
                        <a:extLst>
                          <a:ext uri="{FF2B5EF4-FFF2-40B4-BE49-F238E27FC236}">
                            <a16:creationId xmlns:a16="http://schemas.microsoft.com/office/drawing/2014/main" id="{4DE7E3BA-6902-4B68-B6EA-2E078E31EA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325" y="3384550"/>
                        <a:ext cx="7092950" cy="301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616557"/>
            <a:ext cx="2743200" cy="241443"/>
          </a:xfrm>
        </p:spPr>
        <p:txBody>
          <a:bodyPr/>
          <a:lstStyle/>
          <a:p>
            <a:fld id="{56A10886-9CBA-4E14-9AC0-5CD4A326EFF1}" type="slidenum">
              <a:rPr lang="en-US" sz="900" smtClean="0"/>
              <a:pPr/>
              <a:t>2</a:t>
            </a:fld>
            <a:endParaRPr lang="en-US" sz="90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760AAF5-169B-42EE-BB5F-2E3ED41DA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92"/>
            <a:ext cx="10515600" cy="1153699"/>
          </a:xfrm>
        </p:spPr>
        <p:txBody>
          <a:bodyPr>
            <a:normAutofit/>
          </a:bodyPr>
          <a:lstStyle/>
          <a:p>
            <a:r>
              <a:rPr lang="en-US" sz="3200" b="1"/>
              <a:t>New Business (Individual Life &amp; Health)</a:t>
            </a:r>
            <a:br>
              <a:rPr lang="en-US" b="1"/>
            </a:br>
            <a:r>
              <a:rPr lang="en-US" sz="2400" b="1">
                <a:solidFill>
                  <a:srgbClr val="7F7F7F"/>
                </a:solidFill>
              </a:rPr>
              <a:t>Total Weighted Premium</a:t>
            </a:r>
          </a:p>
        </p:txBody>
      </p:sp>
      <p:graphicFrame>
        <p:nvGraphicFramePr>
          <p:cNvPr id="9" name="Group 438">
            <a:extLst>
              <a:ext uri="{FF2B5EF4-FFF2-40B4-BE49-F238E27FC236}">
                <a16:creationId xmlns:a16="http://schemas.microsoft.com/office/drawing/2014/main" id="{60E95126-B9F4-4D89-9CA8-FDF67119ED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38554"/>
              </p:ext>
            </p:extLst>
          </p:nvPr>
        </p:nvGraphicFramePr>
        <p:xfrm>
          <a:off x="1613163" y="1059158"/>
          <a:ext cx="7592479" cy="1504055"/>
        </p:xfrm>
        <a:graphic>
          <a:graphicData uri="http://schemas.openxmlformats.org/drawingml/2006/table">
            <a:tbl>
              <a:tblPr/>
              <a:tblGrid>
                <a:gridCol w="1724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38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788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4111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SG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Weighted basis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Q1’22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Q1’23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change from corresponding period in 2022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981"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Q1’23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0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 Premium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$658.3m*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$355.7m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-46.0%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9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Premium</a:t>
                      </a:r>
                    </a:p>
                  </a:txBody>
                  <a:tcPr marL="6350" marR="6350" marT="635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$555.1m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$692.0m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9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$1,213.4m*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$1,047.8m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Text Box 4">
            <a:extLst>
              <a:ext uri="{FF2B5EF4-FFF2-40B4-BE49-F238E27FC236}">
                <a16:creationId xmlns:a16="http://schemas.microsoft.com/office/drawing/2014/main" id="{4C26CC2F-A69B-49FB-B77E-E183AFDF9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266" y="4584658"/>
            <a:ext cx="1652588" cy="36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altLang="en-US" sz="900" b="1">
                <a:solidFill>
                  <a:srgbClr val="333399"/>
                </a:solidFill>
                <a:latin typeface="Calibri" panose="020F0502020204030204" pitchFamily="34" charset="0"/>
              </a:rPr>
              <a:t>Weighted </a:t>
            </a:r>
          </a:p>
          <a:p>
            <a:pPr>
              <a:lnSpc>
                <a:spcPct val="95000"/>
              </a:lnSpc>
              <a:buClr>
                <a:schemeClr val="accent2"/>
              </a:buClr>
            </a:pPr>
            <a:r>
              <a:rPr lang="en-US" altLang="en-US" sz="900" b="1">
                <a:solidFill>
                  <a:srgbClr val="333399"/>
                </a:solidFill>
                <a:latin typeface="Calibri" panose="020F0502020204030204" pitchFamily="34" charset="0"/>
              </a:rPr>
              <a:t>Single Premium (Non-CPF) 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D1E62559-4CA8-45DC-A963-B02F07B0B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266" y="5014905"/>
            <a:ext cx="1414463" cy="36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altLang="en-US" sz="900" b="1">
                <a:solidFill>
                  <a:srgbClr val="FFCC00"/>
                </a:solidFill>
                <a:latin typeface="Calibri" panose="020F0502020204030204" pitchFamily="34" charset="0"/>
              </a:rPr>
              <a:t>Weighted </a:t>
            </a:r>
          </a:p>
          <a:p>
            <a:pPr>
              <a:lnSpc>
                <a:spcPct val="95000"/>
              </a:lnSpc>
              <a:buClr>
                <a:schemeClr val="accent2"/>
              </a:buClr>
            </a:pPr>
            <a:r>
              <a:rPr lang="en-US" altLang="en-US" sz="900" b="1">
                <a:solidFill>
                  <a:srgbClr val="FFCC00"/>
                </a:solidFill>
                <a:latin typeface="Calibri" panose="020F0502020204030204" pitchFamily="34" charset="0"/>
              </a:rPr>
              <a:t>Single Premium (CPF)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CCFE2456-B6BF-40A3-9CEF-9217898F4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266" y="5556106"/>
            <a:ext cx="1109663" cy="36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altLang="en-US" sz="900" b="1">
                <a:solidFill>
                  <a:schemeClr val="accent1"/>
                </a:solidFill>
                <a:latin typeface="Calibri" panose="020F0502020204030204" pitchFamily="34" charset="0"/>
              </a:rPr>
              <a:t>Weighted </a:t>
            </a:r>
          </a:p>
          <a:p>
            <a:pPr>
              <a:lnSpc>
                <a:spcPct val="95000"/>
              </a:lnSpc>
              <a:buClr>
                <a:schemeClr val="accent2"/>
              </a:buClr>
            </a:pPr>
            <a:r>
              <a:rPr lang="en-US" altLang="en-US" sz="900" b="1">
                <a:solidFill>
                  <a:schemeClr val="accent1"/>
                </a:solidFill>
                <a:latin typeface="Calibri" panose="020F0502020204030204" pitchFamily="34" charset="0"/>
              </a:rPr>
              <a:t>Annual Premium</a:t>
            </a: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6FBFD856-2A05-411A-A66B-E5C52E836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3112" y="4612644"/>
            <a:ext cx="2191122" cy="91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marL="88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Clr>
                <a:schemeClr val="accent2"/>
              </a:buClr>
            </a:pPr>
            <a:r>
              <a:rPr lang="en-US" altLang="en-US" sz="900" dirty="0">
                <a:latin typeface="Calibri" panose="020F0502020204030204" pitchFamily="34" charset="0"/>
              </a:rPr>
              <a:t>Weighted Single Premium is based on 10% of Single Premium </a:t>
            </a:r>
          </a:p>
          <a:p>
            <a:pPr>
              <a:lnSpc>
                <a:spcPct val="85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900" dirty="0">
                <a:latin typeface="Calibri" panose="020F0502020204030204" pitchFamily="34" charset="0"/>
              </a:rPr>
              <a:t>Weighted Annual Premium is based on 100% of Annual Premium with adjustment for premium payment terms of less than 10 years</a:t>
            </a: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1D9B5825-DF48-4199-A6DB-CB8D0E1D3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218" y="3419934"/>
            <a:ext cx="822325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40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$million 	</a:t>
            </a:r>
          </a:p>
        </p:txBody>
      </p:sp>
      <p:sp>
        <p:nvSpPr>
          <p:cNvPr id="30" name="Text Box 7">
            <a:extLst>
              <a:ext uri="{FF2B5EF4-FFF2-40B4-BE49-F238E27FC236}">
                <a16:creationId xmlns:a16="http://schemas.microsoft.com/office/drawing/2014/main" id="{8E7C82A4-EAB4-49C9-9630-C2FA6B80D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698" y="3714157"/>
            <a:ext cx="822325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600" b="1" i="1" dirty="0">
                <a:solidFill>
                  <a:srgbClr val="464646"/>
                </a:solidFill>
                <a:latin typeface="Calibri" panose="020F0502020204030204" pitchFamily="34" charset="0"/>
              </a:rPr>
              <a:t> 1,238.2 </a:t>
            </a:r>
          </a:p>
        </p:txBody>
      </p:sp>
      <p:sp>
        <p:nvSpPr>
          <p:cNvPr id="31" name="Text Box 7">
            <a:extLst>
              <a:ext uri="{FF2B5EF4-FFF2-40B4-BE49-F238E27FC236}">
                <a16:creationId xmlns:a16="http://schemas.microsoft.com/office/drawing/2014/main" id="{1FC51C05-4073-4AAE-941E-AE45A7BC6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4865" y="3960379"/>
            <a:ext cx="912004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600" b="1" i="1" dirty="0">
                <a:solidFill>
                  <a:srgbClr val="464646"/>
                </a:solidFill>
                <a:latin typeface="Calibri" panose="020F0502020204030204" pitchFamily="34" charset="0"/>
              </a:rPr>
              <a:t> 1,232.9 </a:t>
            </a:r>
          </a:p>
        </p:txBody>
      </p:sp>
      <p:sp>
        <p:nvSpPr>
          <p:cNvPr id="33" name="Text Box 7">
            <a:extLst>
              <a:ext uri="{FF2B5EF4-FFF2-40B4-BE49-F238E27FC236}">
                <a16:creationId xmlns:a16="http://schemas.microsoft.com/office/drawing/2014/main" id="{7D8E74E1-B541-4EE8-B642-F80266009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282" y="3746392"/>
            <a:ext cx="953999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600" b="1" i="1" dirty="0">
                <a:solidFill>
                  <a:srgbClr val="464646"/>
                </a:solidFill>
                <a:latin typeface="Calibri" panose="020F0502020204030204" pitchFamily="34" charset="0"/>
              </a:rPr>
              <a:t> 1,413.9 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1426D421-6AA8-448E-B3BD-685C7A07B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305" y="4032830"/>
            <a:ext cx="953999" cy="32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00" b="1" i="1" dirty="0">
                <a:latin typeface="Calibri" panose="020F0502020204030204" pitchFamily="34" charset="0"/>
              </a:rPr>
              <a:t> 1,213.4* </a:t>
            </a: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02076F36-956A-466B-AF1D-C46C7AE18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437" y="4194734"/>
            <a:ext cx="951269" cy="32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00" b="1" i="1" dirty="0">
                <a:latin typeface="Calibri" panose="020F0502020204030204" pitchFamily="34" charset="0"/>
              </a:rPr>
              <a:t> 1,047.8 </a:t>
            </a: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A8C12B92-F150-115E-47A7-A1C054B5A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4434" y="5572045"/>
            <a:ext cx="2209800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88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900" dirty="0">
                <a:latin typeface="Calibri" panose="020F0502020204030204" pitchFamily="34" charset="0"/>
              </a:rPr>
              <a:t>*Updated figures, due to revisions made after release of Q1 2022 results.  </a:t>
            </a:r>
            <a:endParaRPr lang="en-US" altLang="en-US" sz="9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703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Object 3">
            <a:extLst>
              <a:ext uri="{FF2B5EF4-FFF2-40B4-BE49-F238E27FC236}">
                <a16:creationId xmlns:a16="http://schemas.microsoft.com/office/drawing/2014/main" id="{084E2A95-B1E1-4F4A-AD20-9EF606BCD1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440631"/>
              </p:ext>
            </p:extLst>
          </p:nvPr>
        </p:nvGraphicFramePr>
        <p:xfrm>
          <a:off x="7339162" y="1400676"/>
          <a:ext cx="3947335" cy="3561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2044626" imgH="2019169" progId="Excel.Sheet.8">
                  <p:embed/>
                </p:oleObj>
              </mc:Choice>
              <mc:Fallback>
                <p:oleObj name="Worksheet" r:id="rId3" imgW="2044626" imgH="2019169" progId="Excel.Sheet.8">
                  <p:embed/>
                  <p:pic>
                    <p:nvPicPr>
                      <p:cNvPr id="39" name="Object 3">
                        <a:extLst>
                          <a:ext uri="{FF2B5EF4-FFF2-40B4-BE49-F238E27FC236}">
                            <a16:creationId xmlns:a16="http://schemas.microsoft.com/office/drawing/2014/main" id="{084E2A95-B1E1-4F4A-AD20-9EF606BCD1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9162" y="1400676"/>
                        <a:ext cx="3947335" cy="3561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4">
            <a:extLst>
              <a:ext uri="{FF2B5EF4-FFF2-40B4-BE49-F238E27FC236}">
                <a16:creationId xmlns:a16="http://schemas.microsoft.com/office/drawing/2014/main" id="{E73B1741-2711-4022-9EC3-8F87A3D60D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988898"/>
              </p:ext>
            </p:extLst>
          </p:nvPr>
        </p:nvGraphicFramePr>
        <p:xfrm>
          <a:off x="3366832" y="1712971"/>
          <a:ext cx="4902200" cy="261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3663913" imgH="1955712" progId="Excel.Sheet.8">
                  <p:embed/>
                </p:oleObj>
              </mc:Choice>
              <mc:Fallback>
                <p:oleObj name="Worksheet" r:id="rId5" imgW="3663913" imgH="1955712" progId="Excel.Sheet.8">
                  <p:embed/>
                  <p:pic>
                    <p:nvPicPr>
                      <p:cNvPr id="40" name="Object 4">
                        <a:extLst>
                          <a:ext uri="{FF2B5EF4-FFF2-40B4-BE49-F238E27FC236}">
                            <a16:creationId xmlns:a16="http://schemas.microsoft.com/office/drawing/2014/main" id="{E73B1741-2711-4022-9EC3-8F87A3D60D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6832" y="1712971"/>
                        <a:ext cx="4902200" cy="261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3">
            <a:extLst>
              <a:ext uri="{FF2B5EF4-FFF2-40B4-BE49-F238E27FC236}">
                <a16:creationId xmlns:a16="http://schemas.microsoft.com/office/drawing/2014/main" id="{84BB205B-6848-453C-903B-FC8651D517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366290"/>
              </p:ext>
            </p:extLst>
          </p:nvPr>
        </p:nvGraphicFramePr>
        <p:xfrm>
          <a:off x="330039" y="4354513"/>
          <a:ext cx="4251325" cy="303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3321038" imgH="2368375" progId="Excel.Sheet.8">
                  <p:embed/>
                </p:oleObj>
              </mc:Choice>
              <mc:Fallback>
                <p:oleObj name="Worksheet" r:id="rId7" imgW="3321038" imgH="2368375" progId="Excel.Sheet.8">
                  <p:embed/>
                  <p:pic>
                    <p:nvPicPr>
                      <p:cNvPr id="43" name="Object 43">
                        <a:extLst>
                          <a:ext uri="{FF2B5EF4-FFF2-40B4-BE49-F238E27FC236}">
                            <a16:creationId xmlns:a16="http://schemas.microsoft.com/office/drawing/2014/main" id="{84BB205B-6848-453C-903B-FC8651D517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39" y="4354513"/>
                        <a:ext cx="4251325" cy="303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4">
            <a:extLst>
              <a:ext uri="{FF2B5EF4-FFF2-40B4-BE49-F238E27FC236}">
                <a16:creationId xmlns:a16="http://schemas.microsoft.com/office/drawing/2014/main" id="{1814F6E6-9B1B-416C-B429-5E8E1CAA9A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803869"/>
              </p:ext>
            </p:extLst>
          </p:nvPr>
        </p:nvGraphicFramePr>
        <p:xfrm>
          <a:off x="3829290" y="4282902"/>
          <a:ext cx="3854450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9" imgW="3048000" imgH="1828668" progId="Excel.Sheet.8">
                  <p:embed/>
                </p:oleObj>
              </mc:Choice>
              <mc:Fallback>
                <p:oleObj name="Worksheet" r:id="rId9" imgW="3048000" imgH="1828668" progId="Excel.Sheet.8">
                  <p:embed/>
                  <p:pic>
                    <p:nvPicPr>
                      <p:cNvPr id="42" name="Object 44">
                        <a:extLst>
                          <a:ext uri="{FF2B5EF4-FFF2-40B4-BE49-F238E27FC236}">
                            <a16:creationId xmlns:a16="http://schemas.microsoft.com/office/drawing/2014/main" id="{1814F6E6-9B1B-416C-B429-5E8E1CAA9A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290" y="4282902"/>
                        <a:ext cx="3854450" cy="231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48044-6D7E-4819-BAD4-F73A2C16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0025"/>
            <a:ext cx="2743200" cy="365125"/>
          </a:xfrm>
        </p:spPr>
        <p:txBody>
          <a:bodyPr/>
          <a:lstStyle/>
          <a:p>
            <a:fld id="{56A10886-9CBA-4E14-9AC0-5CD4A326EFF1}" type="slidenum">
              <a:rPr lang="en-US" sz="900" smtClean="0"/>
              <a:pPr/>
              <a:t>3</a:t>
            </a:fld>
            <a:endParaRPr lang="en-US" sz="90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B76EA3B-B871-4B8F-8C74-E5F72A0872E6}"/>
              </a:ext>
            </a:extLst>
          </p:cNvPr>
          <p:cNvSpPr txBox="1">
            <a:spLocks/>
          </p:cNvSpPr>
          <p:nvPr/>
        </p:nvSpPr>
        <p:spPr>
          <a:xfrm>
            <a:off x="9448800" y="655002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/>
          </a:p>
        </p:txBody>
      </p:sp>
      <p:sp>
        <p:nvSpPr>
          <p:cNvPr id="16" name="Text Box 30">
            <a:extLst>
              <a:ext uri="{FF2B5EF4-FFF2-40B4-BE49-F238E27FC236}">
                <a16:creationId xmlns:a16="http://schemas.microsoft.com/office/drawing/2014/main" id="{E7D1B203-7060-4E5F-AEF3-7DC0651C0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2155" y="1697659"/>
            <a:ext cx="148543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 u="sng">
                <a:latin typeface="Calibri" panose="020F0502020204030204" pitchFamily="34" charset="0"/>
              </a:rPr>
              <a:t>By Fund</a:t>
            </a:r>
            <a:endParaRPr lang="en-US" altLang="en-US" sz="1800" b="1" u="sng">
              <a:latin typeface="Calibri" panose="020F0502020204030204" pitchFamily="34" charset="0"/>
            </a:endParaRPr>
          </a:p>
        </p:txBody>
      </p:sp>
      <p:graphicFrame>
        <p:nvGraphicFramePr>
          <p:cNvPr id="18" name="Object 44">
            <a:extLst>
              <a:ext uri="{FF2B5EF4-FFF2-40B4-BE49-F238E27FC236}">
                <a16:creationId xmlns:a16="http://schemas.microsoft.com/office/drawing/2014/main" id="{9D1EABA4-938D-48E8-B9C1-278449758D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717233"/>
              </p:ext>
            </p:extLst>
          </p:nvPr>
        </p:nvGraphicFramePr>
        <p:xfrm>
          <a:off x="7135813" y="4279900"/>
          <a:ext cx="3854450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1" imgW="3048000" imgH="1759038" progId="Excel.Sheet.8">
                  <p:embed/>
                </p:oleObj>
              </mc:Choice>
              <mc:Fallback>
                <p:oleObj name="Worksheet" r:id="rId11" imgW="3048000" imgH="1759038" progId="Excel.Sheet.8">
                  <p:embed/>
                  <p:pic>
                    <p:nvPicPr>
                      <p:cNvPr id="18" name="Object 44">
                        <a:extLst>
                          <a:ext uri="{FF2B5EF4-FFF2-40B4-BE49-F238E27FC236}">
                            <a16:creationId xmlns:a16="http://schemas.microsoft.com/office/drawing/2014/main" id="{9D1EABA4-938D-48E8-B9C1-278449758D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5813" y="4279900"/>
                        <a:ext cx="3854450" cy="222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59">
            <a:extLst>
              <a:ext uri="{FF2B5EF4-FFF2-40B4-BE49-F238E27FC236}">
                <a16:creationId xmlns:a16="http://schemas.microsoft.com/office/drawing/2014/main" id="{35723512-0505-4839-8842-3F290C31B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8895" y="4558993"/>
            <a:ext cx="86500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$21m</a:t>
            </a:r>
          </a:p>
        </p:txBody>
      </p:sp>
      <p:sp>
        <p:nvSpPr>
          <p:cNvPr id="20" name="Text Box 60">
            <a:extLst>
              <a:ext uri="{FF2B5EF4-FFF2-40B4-BE49-F238E27FC236}">
                <a16:creationId xmlns:a16="http://schemas.microsoft.com/office/drawing/2014/main" id="{7E0FD873-4A70-4B7C-9084-3946009A0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4162" y="5740116"/>
            <a:ext cx="1601794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latin typeface="Calibri" panose="020F0502020204030204" pitchFamily="34" charset="0"/>
              </a:rPr>
              <a:t>$1,027m</a:t>
            </a:r>
          </a:p>
        </p:txBody>
      </p:sp>
      <p:sp>
        <p:nvSpPr>
          <p:cNvPr id="21" name="Text Box 63">
            <a:extLst>
              <a:ext uri="{FF2B5EF4-FFF2-40B4-BE49-F238E27FC236}">
                <a16:creationId xmlns:a16="http://schemas.microsoft.com/office/drawing/2014/main" id="{485A214F-09CB-4057-9133-6D22E0BEA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278" y="4556485"/>
            <a:ext cx="914809" cy="63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$19m*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altLang="en-US" sz="1600" b="1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 Box 64">
            <a:extLst>
              <a:ext uri="{FF2B5EF4-FFF2-40B4-BE49-F238E27FC236}">
                <a16:creationId xmlns:a16="http://schemas.microsoft.com/office/drawing/2014/main" id="{761FF6B3-A0FA-452F-A362-0516549E5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466" y="5726387"/>
            <a:ext cx="104959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</a:t>
            </a:r>
            <a:r>
              <a:rPr lang="en-US" altLang="en-US" sz="1600" b="1" dirty="0">
                <a:latin typeface="Calibri" panose="020F0502020204030204" pitchFamily="34" charset="0"/>
              </a:rPr>
              <a:t>1,194</a:t>
            </a: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m*</a:t>
            </a:r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id="{4DFF11DF-6ECC-4046-A013-0B66401A0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602" y="4184016"/>
            <a:ext cx="3211846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 u="sng" dirty="0">
                <a:latin typeface="Calibri" panose="020F0502020204030204" pitchFamily="34" charset="0"/>
              </a:rPr>
              <a:t>By Insurer Classification</a:t>
            </a:r>
            <a:endParaRPr lang="en-US" altLang="en-US" sz="1800" b="1" u="sng" dirty="0">
              <a:latin typeface="Calibri" panose="020F0502020204030204" pitchFamily="34" charset="0"/>
            </a:endParaRPr>
          </a:p>
        </p:txBody>
      </p:sp>
      <p:sp>
        <p:nvSpPr>
          <p:cNvPr id="34" name="Text Box 63">
            <a:extLst>
              <a:ext uri="{FF2B5EF4-FFF2-40B4-BE49-F238E27FC236}">
                <a16:creationId xmlns:a16="http://schemas.microsoft.com/office/drawing/2014/main" id="{469E7771-1502-4E77-A11A-1131B7A06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6762" y="4514387"/>
            <a:ext cx="976296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>
                <a:solidFill>
                  <a:srgbClr val="464646"/>
                </a:solidFill>
                <a:latin typeface="Calibri" panose="020F0502020204030204" pitchFamily="34" charset="0"/>
              </a:rPr>
              <a:t>$23m</a:t>
            </a:r>
          </a:p>
        </p:txBody>
      </p:sp>
      <p:sp>
        <p:nvSpPr>
          <p:cNvPr id="35" name="Text Box 64">
            <a:extLst>
              <a:ext uri="{FF2B5EF4-FFF2-40B4-BE49-F238E27FC236}">
                <a16:creationId xmlns:a16="http://schemas.microsoft.com/office/drawing/2014/main" id="{EA56221F-CD06-4761-AB67-411D09BFC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480" y="5734224"/>
            <a:ext cx="104959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>
                <a:solidFill>
                  <a:srgbClr val="464646"/>
                </a:solidFill>
                <a:latin typeface="Calibri" panose="020F0502020204030204" pitchFamily="34" charset="0"/>
              </a:rPr>
              <a:t>$1,211m</a:t>
            </a: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25BC2AD0-85F0-4B05-B408-4081EE4AA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8243" y="4466273"/>
            <a:ext cx="1731114" cy="106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900" dirty="0">
                <a:latin typeface="Calibri" panose="020F0502020204030204" pitchFamily="34" charset="0"/>
              </a:rPr>
              <a:t>Defined Market Segments (DMS): Insurers registered with MAS under “Defined Market Segments” are allowed to only conduct non-CPF business and are subject to a minimum policy size.</a:t>
            </a:r>
          </a:p>
        </p:txBody>
      </p:sp>
      <p:sp>
        <p:nvSpPr>
          <p:cNvPr id="38" name="Title 12">
            <a:extLst>
              <a:ext uri="{FF2B5EF4-FFF2-40B4-BE49-F238E27FC236}">
                <a16:creationId xmlns:a16="http://schemas.microsoft.com/office/drawing/2014/main" id="{79A393DD-E742-48AC-9F36-A3D208026A56}"/>
              </a:ext>
            </a:extLst>
          </p:cNvPr>
          <p:cNvSpPr txBox="1">
            <a:spLocks/>
          </p:cNvSpPr>
          <p:nvPr/>
        </p:nvSpPr>
        <p:spPr>
          <a:xfrm>
            <a:off x="838200" y="15592"/>
            <a:ext cx="10515600" cy="11536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/>
              <a:t>New Business (Individual Life &amp; Health)</a:t>
            </a:r>
            <a:br>
              <a:rPr lang="en-US" b="1"/>
            </a:br>
            <a:r>
              <a:rPr lang="en-US" sz="2400" b="1">
                <a:solidFill>
                  <a:srgbClr val="7F7F7F"/>
                </a:solidFill>
              </a:rPr>
              <a:t>Total Weighted Premium</a:t>
            </a:r>
          </a:p>
        </p:txBody>
      </p:sp>
      <p:sp>
        <p:nvSpPr>
          <p:cNvPr id="44" name="Text Box 5">
            <a:extLst>
              <a:ext uri="{FF2B5EF4-FFF2-40B4-BE49-F238E27FC236}">
                <a16:creationId xmlns:a16="http://schemas.microsoft.com/office/drawing/2014/main" id="{7A85612F-53F0-48C3-8516-2AD6F8D81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7116" y="3430130"/>
            <a:ext cx="104959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latin typeface="Calibri" panose="020F0502020204030204" pitchFamily="34" charset="0"/>
              </a:rPr>
              <a:t>$ 335m</a:t>
            </a:r>
          </a:p>
        </p:txBody>
      </p:sp>
      <p:sp>
        <p:nvSpPr>
          <p:cNvPr id="45" name="Text Box 6">
            <a:extLst>
              <a:ext uri="{FF2B5EF4-FFF2-40B4-BE49-F238E27FC236}">
                <a16:creationId xmlns:a16="http://schemas.microsoft.com/office/drawing/2014/main" id="{6ACDA679-4FCC-498D-99D5-1A761707D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8138" y="2236757"/>
            <a:ext cx="87163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$ 322 m</a:t>
            </a:r>
          </a:p>
        </p:txBody>
      </p:sp>
      <p:sp>
        <p:nvSpPr>
          <p:cNvPr id="46" name="Text Box 10">
            <a:extLst>
              <a:ext uri="{FF2B5EF4-FFF2-40B4-BE49-F238E27FC236}">
                <a16:creationId xmlns:a16="http://schemas.microsoft.com/office/drawing/2014/main" id="{3A0DC74C-45AB-4AFA-A3AA-22B162724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9638" y="2123668"/>
            <a:ext cx="87163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$284m*</a:t>
            </a:r>
          </a:p>
        </p:txBody>
      </p:sp>
      <p:sp>
        <p:nvSpPr>
          <p:cNvPr id="47" name="Text Box 11">
            <a:extLst>
              <a:ext uri="{FF2B5EF4-FFF2-40B4-BE49-F238E27FC236}">
                <a16:creationId xmlns:a16="http://schemas.microsoft.com/office/drawing/2014/main" id="{2C264CD4-9889-47DF-B2B4-0998BD61D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120" y="3363934"/>
            <a:ext cx="1122168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>
                <a:solidFill>
                  <a:srgbClr val="464646"/>
                </a:solidFill>
                <a:latin typeface="Calibri" panose="020F0502020204030204" pitchFamily="34" charset="0"/>
              </a:rPr>
              <a:t>$548m</a:t>
            </a:r>
          </a:p>
        </p:txBody>
      </p:sp>
      <p:sp>
        <p:nvSpPr>
          <p:cNvPr id="48" name="Text Box 22">
            <a:extLst>
              <a:ext uri="{FF2B5EF4-FFF2-40B4-BE49-F238E27FC236}">
                <a16:creationId xmlns:a16="http://schemas.microsoft.com/office/drawing/2014/main" id="{A5A5D538-DE52-4B24-B21D-05D205F35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202" y="2085962"/>
            <a:ext cx="104959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$382m*</a:t>
            </a:r>
          </a:p>
        </p:txBody>
      </p:sp>
      <p:sp>
        <p:nvSpPr>
          <p:cNvPr id="49" name="Text Box 23">
            <a:extLst>
              <a:ext uri="{FF2B5EF4-FFF2-40B4-BE49-F238E27FC236}">
                <a16:creationId xmlns:a16="http://schemas.microsoft.com/office/drawing/2014/main" id="{90BFC19A-4200-49D5-AC7B-60F0EA1DF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3073" y="2176795"/>
            <a:ext cx="120591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$ 391m</a:t>
            </a:r>
          </a:p>
        </p:txBody>
      </p:sp>
      <p:sp>
        <p:nvSpPr>
          <p:cNvPr id="51" name="Text Box 7">
            <a:extLst>
              <a:ext uri="{FF2B5EF4-FFF2-40B4-BE49-F238E27FC236}">
                <a16:creationId xmlns:a16="http://schemas.microsoft.com/office/drawing/2014/main" id="{F9297D94-C605-4956-B554-DD4A7F8CF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7315" y="957983"/>
            <a:ext cx="1570761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000">
                <a:solidFill>
                  <a:srgbClr val="464646"/>
                </a:solidFill>
                <a:latin typeface="Calibri" panose="020F0502020204030204" pitchFamily="34" charset="0"/>
              </a:rPr>
              <a:t>Q1’23</a:t>
            </a:r>
          </a:p>
        </p:txBody>
      </p:sp>
      <p:sp>
        <p:nvSpPr>
          <p:cNvPr id="52" name="Text Box 10">
            <a:extLst>
              <a:ext uri="{FF2B5EF4-FFF2-40B4-BE49-F238E27FC236}">
                <a16:creationId xmlns:a16="http://schemas.microsoft.com/office/drawing/2014/main" id="{DEA0F3B1-18EE-423D-AA3B-14700E643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4705" y="1321363"/>
            <a:ext cx="1608193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 dirty="0">
                <a:latin typeface="Calibri" panose="020F0502020204030204" pitchFamily="34" charset="0"/>
              </a:rPr>
              <a:t>($1,048m)</a:t>
            </a:r>
          </a:p>
        </p:txBody>
      </p:sp>
      <p:sp>
        <p:nvSpPr>
          <p:cNvPr id="53" name="Text Box 13">
            <a:extLst>
              <a:ext uri="{FF2B5EF4-FFF2-40B4-BE49-F238E27FC236}">
                <a16:creationId xmlns:a16="http://schemas.microsoft.com/office/drawing/2014/main" id="{808CF4ED-0064-4D62-89B1-CD411B52F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0586" y="980653"/>
            <a:ext cx="1570761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000">
                <a:solidFill>
                  <a:srgbClr val="464646"/>
                </a:solidFill>
                <a:latin typeface="Calibri" panose="020F0502020204030204" pitchFamily="34" charset="0"/>
              </a:rPr>
              <a:t>Q1’21</a:t>
            </a:r>
          </a:p>
        </p:txBody>
      </p:sp>
      <p:sp>
        <p:nvSpPr>
          <p:cNvPr id="54" name="Text Box 18">
            <a:extLst>
              <a:ext uri="{FF2B5EF4-FFF2-40B4-BE49-F238E27FC236}">
                <a16:creationId xmlns:a16="http://schemas.microsoft.com/office/drawing/2014/main" id="{BCD89382-7E04-4DF3-AD84-D0C621EF8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253" y="1323204"/>
            <a:ext cx="1553771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>
                <a:solidFill>
                  <a:srgbClr val="464646"/>
                </a:solidFill>
                <a:latin typeface="Calibri" panose="020F0502020204030204" pitchFamily="34" charset="0"/>
              </a:rPr>
              <a:t>($</a:t>
            </a:r>
            <a:r>
              <a:rPr lang="en-US" altLang="en-US" sz="2000">
                <a:latin typeface="Calibri" panose="020F0502020204030204" pitchFamily="34" charset="0"/>
              </a:rPr>
              <a:t>1,234</a:t>
            </a:r>
            <a:r>
              <a:rPr lang="en-US" altLang="en-US" sz="2000">
                <a:solidFill>
                  <a:srgbClr val="464646"/>
                </a:solidFill>
                <a:latin typeface="Calibri" panose="020F0502020204030204" pitchFamily="34" charset="0"/>
              </a:rPr>
              <a:t>m)</a:t>
            </a:r>
          </a:p>
        </p:txBody>
      </p:sp>
      <p:sp>
        <p:nvSpPr>
          <p:cNvPr id="55" name="Text Box 26">
            <a:extLst>
              <a:ext uri="{FF2B5EF4-FFF2-40B4-BE49-F238E27FC236}">
                <a16:creationId xmlns:a16="http://schemas.microsoft.com/office/drawing/2014/main" id="{B36839D1-D4C4-405B-8B70-A078FFA6B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841" y="1312219"/>
            <a:ext cx="146745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 dirty="0">
                <a:latin typeface="Calibri" panose="020F0502020204030204" pitchFamily="34" charset="0"/>
              </a:rPr>
              <a:t>($1,213m*)</a:t>
            </a:r>
          </a:p>
        </p:txBody>
      </p:sp>
      <p:graphicFrame>
        <p:nvGraphicFramePr>
          <p:cNvPr id="56" name="Object 4">
            <a:extLst>
              <a:ext uri="{FF2B5EF4-FFF2-40B4-BE49-F238E27FC236}">
                <a16:creationId xmlns:a16="http://schemas.microsoft.com/office/drawing/2014/main" id="{BA4A50E3-E9FD-4DD4-B766-5328BF618B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130277"/>
              </p:ext>
            </p:extLst>
          </p:nvPr>
        </p:nvGraphicFramePr>
        <p:xfrm>
          <a:off x="-53975" y="1671638"/>
          <a:ext cx="5119688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3" imgW="3829235" imgH="2006556" progId="Excel.Sheet.8">
                  <p:embed/>
                </p:oleObj>
              </mc:Choice>
              <mc:Fallback>
                <p:oleObj name="Worksheet" r:id="rId13" imgW="3829235" imgH="2006556" progId="Excel.Sheet.8">
                  <p:embed/>
                  <p:pic>
                    <p:nvPicPr>
                      <p:cNvPr id="56" name="Object 4">
                        <a:extLst>
                          <a:ext uri="{FF2B5EF4-FFF2-40B4-BE49-F238E27FC236}">
                            <a16:creationId xmlns:a16="http://schemas.microsoft.com/office/drawing/2014/main" id="{BA4A50E3-E9FD-4DD4-B766-5328BF618B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3975" y="1671638"/>
                        <a:ext cx="5119688" cy="269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 Box 10">
            <a:extLst>
              <a:ext uri="{FF2B5EF4-FFF2-40B4-BE49-F238E27FC236}">
                <a16:creationId xmlns:a16="http://schemas.microsoft.com/office/drawing/2014/main" id="{6D7F66BC-98AF-462F-9DBE-993A2B103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2868" y="2077948"/>
            <a:ext cx="87163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>
                <a:solidFill>
                  <a:srgbClr val="464646"/>
                </a:solidFill>
                <a:latin typeface="Calibri" panose="020F0502020204030204" pitchFamily="34" charset="0"/>
              </a:rPr>
              <a:t>$304m</a:t>
            </a:r>
          </a:p>
        </p:txBody>
      </p:sp>
      <p:sp>
        <p:nvSpPr>
          <p:cNvPr id="58" name="Text Box 11">
            <a:extLst>
              <a:ext uri="{FF2B5EF4-FFF2-40B4-BE49-F238E27FC236}">
                <a16:creationId xmlns:a16="http://schemas.microsoft.com/office/drawing/2014/main" id="{BB1104FB-6D63-4B8C-9827-2C159D9E6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70" y="3319272"/>
            <a:ext cx="1122168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>
                <a:solidFill>
                  <a:srgbClr val="464646"/>
                </a:solidFill>
                <a:latin typeface="Calibri" panose="020F0502020204030204" pitchFamily="34" charset="0"/>
              </a:rPr>
              <a:t>$553m</a:t>
            </a:r>
          </a:p>
        </p:txBody>
      </p:sp>
      <p:sp>
        <p:nvSpPr>
          <p:cNvPr id="59" name="Text Box 22">
            <a:extLst>
              <a:ext uri="{FF2B5EF4-FFF2-40B4-BE49-F238E27FC236}">
                <a16:creationId xmlns:a16="http://schemas.microsoft.com/office/drawing/2014/main" id="{EBCC7910-57F6-48EC-9624-6D6DE65CC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866" y="2041372"/>
            <a:ext cx="1036836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>
                <a:solidFill>
                  <a:srgbClr val="464646"/>
                </a:solidFill>
                <a:latin typeface="Calibri" panose="020F0502020204030204" pitchFamily="34" charset="0"/>
              </a:rPr>
              <a:t>$377m</a:t>
            </a:r>
          </a:p>
        </p:txBody>
      </p:sp>
      <p:sp>
        <p:nvSpPr>
          <p:cNvPr id="60" name="Text Box 13">
            <a:extLst>
              <a:ext uri="{FF2B5EF4-FFF2-40B4-BE49-F238E27FC236}">
                <a16:creationId xmlns:a16="http://schemas.microsoft.com/office/drawing/2014/main" id="{7AD489A5-E2C6-4BC9-8FB3-BE9257EB1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138" y="980653"/>
            <a:ext cx="1570761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000" dirty="0">
                <a:solidFill>
                  <a:srgbClr val="464646"/>
                </a:solidFill>
                <a:latin typeface="Calibri" panose="020F0502020204030204" pitchFamily="34" charset="0"/>
              </a:rPr>
              <a:t>Q1’22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EEF1AB-0202-FFEB-C707-509ED882CB61}"/>
              </a:ext>
            </a:extLst>
          </p:cNvPr>
          <p:cNvSpPr txBox="1"/>
          <p:nvPr/>
        </p:nvSpPr>
        <p:spPr>
          <a:xfrm>
            <a:off x="10488243" y="5565589"/>
            <a:ext cx="147835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9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*Updated figures, due to revisions made after release of Q1 2022 results.  </a:t>
            </a:r>
          </a:p>
        </p:txBody>
      </p:sp>
    </p:spTree>
    <p:extLst>
      <p:ext uri="{BB962C8B-B14F-4D97-AF65-F5344CB8AC3E}">
        <p14:creationId xmlns:p14="http://schemas.microsoft.com/office/powerpoint/2010/main" val="718190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48044-6D7E-4819-BAD4-F73A2C16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0025"/>
            <a:ext cx="2743200" cy="365125"/>
          </a:xfrm>
        </p:spPr>
        <p:txBody>
          <a:bodyPr/>
          <a:lstStyle/>
          <a:p>
            <a:fld id="{56A10886-9CBA-4E14-9AC0-5CD4A326EFF1}" type="slidenum">
              <a:rPr lang="en-US" sz="900" smtClean="0"/>
              <a:pPr/>
              <a:t>4</a:t>
            </a:fld>
            <a:endParaRPr lang="en-US" sz="90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B76EA3B-B871-4B8F-8C74-E5F72A0872E6}"/>
              </a:ext>
            </a:extLst>
          </p:cNvPr>
          <p:cNvSpPr txBox="1">
            <a:spLocks/>
          </p:cNvSpPr>
          <p:nvPr/>
        </p:nvSpPr>
        <p:spPr>
          <a:xfrm>
            <a:off x="9448800" y="655002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/>
          </a:p>
        </p:txBody>
      </p:sp>
      <p:sp>
        <p:nvSpPr>
          <p:cNvPr id="38" name="Title 12">
            <a:extLst>
              <a:ext uri="{FF2B5EF4-FFF2-40B4-BE49-F238E27FC236}">
                <a16:creationId xmlns:a16="http://schemas.microsoft.com/office/drawing/2014/main" id="{79A393DD-E742-48AC-9F36-A3D208026A56}"/>
              </a:ext>
            </a:extLst>
          </p:cNvPr>
          <p:cNvSpPr txBox="1">
            <a:spLocks/>
          </p:cNvSpPr>
          <p:nvPr/>
        </p:nvSpPr>
        <p:spPr>
          <a:xfrm>
            <a:off x="838200" y="-4956"/>
            <a:ext cx="10515600" cy="11536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/>
              <a:t>New Business (Individual Life &amp; Health)</a:t>
            </a:r>
            <a:br>
              <a:rPr lang="en-US" b="1"/>
            </a:br>
            <a:r>
              <a:rPr lang="en-US" sz="2400" b="1">
                <a:solidFill>
                  <a:srgbClr val="7F7F7F"/>
                </a:solidFill>
              </a:rPr>
              <a:t>By Distribution Channel</a:t>
            </a:r>
          </a:p>
        </p:txBody>
      </p:sp>
      <p:graphicFrame>
        <p:nvGraphicFramePr>
          <p:cNvPr id="39" name="Group 153">
            <a:extLst>
              <a:ext uri="{FF2B5EF4-FFF2-40B4-BE49-F238E27FC236}">
                <a16:creationId xmlns:a16="http://schemas.microsoft.com/office/drawing/2014/main" id="{3ED1BF3A-23B1-4CB6-AE20-305A05D7DD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629133"/>
              </p:ext>
            </p:extLst>
          </p:nvPr>
        </p:nvGraphicFramePr>
        <p:xfrm>
          <a:off x="1998790" y="926390"/>
          <a:ext cx="7810757" cy="5416077"/>
        </p:xfrm>
        <a:graphic>
          <a:graphicData uri="http://schemas.openxmlformats.org/drawingml/2006/table">
            <a:tbl>
              <a:tblPr/>
              <a:tblGrid>
                <a:gridCol w="2043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41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26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41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478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Q1’21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Q1’22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Q1’23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787"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7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Weighted Premium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$1,234m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$1,213m*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$1,048m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5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Tied Representatives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$391m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$379m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$327m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5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 Representatives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$393m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$483m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$366m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5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 Representatives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$336m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$299m*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24.6%*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$290m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5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Online Direct Channel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$64m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$27m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$36m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5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Others**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$25m*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2.1%*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$29m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7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Policies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409,601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476,275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371,235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5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Tied Representatives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161,457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136,313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131,624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5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 Representatives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30,552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30,694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33,940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05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 Representatives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107,249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81,354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88,537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05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Online Direct Channel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88,565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214,372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103,639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05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Others**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21,778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13,542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13,495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7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Sum Assured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$31.2b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$28.1b*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$30.5b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05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Tied Representatives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$13.4b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$11.3b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40.2%*</a:t>
                      </a:r>
                      <a:endParaRPr lang="en-SG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$12.3b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05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 Representatives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$5.4b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$6.0b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21.4%*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$4.7b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05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 Representatives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$9.8b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$8.5b*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30.2%*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$10.4b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05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Online Direct Channel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$1.5b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$1.6b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$1.6b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3492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Others**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$1.1b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$0.7b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$1.5b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2" name="Rectangle 10">
            <a:extLst>
              <a:ext uri="{FF2B5EF4-FFF2-40B4-BE49-F238E27FC236}">
                <a16:creationId xmlns:a16="http://schemas.microsoft.com/office/drawing/2014/main" id="{03844BA1-A901-4260-BF35-C9308D395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1949" y="5898927"/>
            <a:ext cx="2055800" cy="23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900" dirty="0">
                <a:latin typeface="Calibri" panose="020F0502020204030204" pitchFamily="34" charset="0"/>
              </a:rPr>
              <a:t>**Products sold without intermediaries</a:t>
            </a:r>
          </a:p>
        </p:txBody>
      </p:sp>
      <p:sp>
        <p:nvSpPr>
          <p:cNvPr id="43" name="Rectangle 10">
            <a:extLst>
              <a:ext uri="{FF2B5EF4-FFF2-40B4-BE49-F238E27FC236}">
                <a16:creationId xmlns:a16="http://schemas.microsoft.com/office/drawing/2014/main" id="{83EC9CED-203C-4816-A3DF-D2E90C3D2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5340" y="4213400"/>
            <a:ext cx="2183321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900" dirty="0">
                <a:latin typeface="Calibri" panose="020F0502020204030204" pitchFamily="34" charset="0"/>
              </a:rPr>
              <a:t>FA Representatives include representatives of “related FA firms”. A related FA firm is a wholly-owned subsidiary of an insurance company.</a:t>
            </a: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3956E68B-6273-4317-B10D-64484C392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5340" y="4860373"/>
            <a:ext cx="2207605" cy="106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900" dirty="0">
                <a:latin typeface="Calibri" panose="020F0502020204030204" pitchFamily="34" charset="0"/>
              </a:rPr>
              <a:t>Online Direct Channel refers to any web portal or application in the internet created, developed and maintained or operated by any direct life insurer, on which a client may purchase a life policy. This is a new category with data collected starting Q1’19.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32572F-FBB7-A443-B5D7-6CEF227AC2E7}"/>
              </a:ext>
            </a:extLst>
          </p:cNvPr>
          <p:cNvSpPr txBox="1"/>
          <p:nvPr/>
        </p:nvSpPr>
        <p:spPr>
          <a:xfrm>
            <a:off x="10015339" y="6086298"/>
            <a:ext cx="190088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9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*Updated figures, due to revisions made after release of Q1 2022 results.  </a:t>
            </a:r>
          </a:p>
        </p:txBody>
      </p:sp>
    </p:spTree>
    <p:extLst>
      <p:ext uri="{BB962C8B-B14F-4D97-AF65-F5344CB8AC3E}">
        <p14:creationId xmlns:p14="http://schemas.microsoft.com/office/powerpoint/2010/main" val="1994915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48044-6D7E-4819-BAD4-F73A2C16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0025"/>
            <a:ext cx="2743200" cy="365125"/>
          </a:xfrm>
        </p:spPr>
        <p:txBody>
          <a:bodyPr/>
          <a:lstStyle/>
          <a:p>
            <a:fld id="{56A10886-9CBA-4E14-9AC0-5CD4A326EFF1}" type="slidenum">
              <a:rPr lang="en-US" sz="900" smtClean="0"/>
              <a:pPr/>
              <a:t>5</a:t>
            </a:fld>
            <a:endParaRPr lang="en-US" sz="90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B76EA3B-B871-4B8F-8C74-E5F72A0872E6}"/>
              </a:ext>
            </a:extLst>
          </p:cNvPr>
          <p:cNvSpPr txBox="1">
            <a:spLocks/>
          </p:cNvSpPr>
          <p:nvPr/>
        </p:nvSpPr>
        <p:spPr>
          <a:xfrm>
            <a:off x="9448800" y="655002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/>
          </a:p>
        </p:txBody>
      </p:sp>
      <p:sp>
        <p:nvSpPr>
          <p:cNvPr id="38" name="Title 12">
            <a:extLst>
              <a:ext uri="{FF2B5EF4-FFF2-40B4-BE49-F238E27FC236}">
                <a16:creationId xmlns:a16="http://schemas.microsoft.com/office/drawing/2014/main" id="{79A393DD-E742-48AC-9F36-A3D208026A56}"/>
              </a:ext>
            </a:extLst>
          </p:cNvPr>
          <p:cNvSpPr txBox="1">
            <a:spLocks/>
          </p:cNvSpPr>
          <p:nvPr/>
        </p:nvSpPr>
        <p:spPr>
          <a:xfrm>
            <a:off x="838200" y="15592"/>
            <a:ext cx="10515600" cy="11536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/>
              <a:t>New Business (Individual Life &amp; Health)</a:t>
            </a:r>
            <a:br>
              <a:rPr lang="en-US" b="1"/>
            </a:br>
            <a:r>
              <a:rPr lang="en-US" sz="2400" b="1">
                <a:solidFill>
                  <a:srgbClr val="7F7F7F"/>
                </a:solidFill>
              </a:rPr>
              <a:t>Total Sum Assured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3DD53F37-A9E6-4205-9276-A2A1B5AE2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260" y="1893708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5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$million</a:t>
            </a:r>
          </a:p>
        </p:txBody>
      </p:sp>
      <p:graphicFrame>
        <p:nvGraphicFramePr>
          <p:cNvPr id="9" name="Object 19">
            <a:extLst>
              <a:ext uri="{FF2B5EF4-FFF2-40B4-BE49-F238E27FC236}">
                <a16:creationId xmlns:a16="http://schemas.microsoft.com/office/drawing/2014/main" id="{11B089C3-6F2D-400E-9544-9C965C9FAD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178505"/>
              </p:ext>
            </p:extLst>
          </p:nvPr>
        </p:nvGraphicFramePr>
        <p:xfrm>
          <a:off x="1771650" y="2020888"/>
          <a:ext cx="8545513" cy="421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166273" imgH="4025725" progId="Excel.Sheet.8">
                  <p:embed/>
                </p:oleObj>
              </mc:Choice>
              <mc:Fallback>
                <p:oleObj name="Worksheet" r:id="rId2" imgW="8166273" imgH="4025725" progId="Excel.Sheet.8">
                  <p:embed/>
                  <p:pic>
                    <p:nvPicPr>
                      <p:cNvPr id="9" name="Object 19">
                        <a:extLst>
                          <a:ext uri="{FF2B5EF4-FFF2-40B4-BE49-F238E27FC236}">
                            <a16:creationId xmlns:a16="http://schemas.microsoft.com/office/drawing/2014/main" id="{11B089C3-6F2D-400E-9544-9C965C9FAD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2020888"/>
                        <a:ext cx="8545513" cy="421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9">
            <a:extLst>
              <a:ext uri="{FF2B5EF4-FFF2-40B4-BE49-F238E27FC236}">
                <a16:creationId xmlns:a16="http://schemas.microsoft.com/office/drawing/2014/main" id="{74926909-060C-47F5-A78D-CD8385D9B37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7394316" y="1928176"/>
            <a:ext cx="72707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600" b="1" i="1" dirty="0">
                <a:solidFill>
                  <a:srgbClr val="75757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8.1%</a:t>
            </a:r>
          </a:p>
        </p:txBody>
      </p:sp>
      <p:sp>
        <p:nvSpPr>
          <p:cNvPr id="11" name="Line 19">
            <a:extLst>
              <a:ext uri="{FF2B5EF4-FFF2-40B4-BE49-F238E27FC236}">
                <a16:creationId xmlns:a16="http://schemas.microsoft.com/office/drawing/2014/main" id="{D3F9F8F1-9927-4089-97D6-FC6CCE9A0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4863" y="2279826"/>
            <a:ext cx="2430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2" name="Line 23">
            <a:extLst>
              <a:ext uri="{FF2B5EF4-FFF2-40B4-BE49-F238E27FC236}">
                <a16:creationId xmlns:a16="http://schemas.microsoft.com/office/drawing/2014/main" id="{BA6ED97A-A25B-4732-971A-E895DDD28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4589" y="2279826"/>
            <a:ext cx="0" cy="3960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3" name="Line 23">
            <a:extLst>
              <a:ext uri="{FF2B5EF4-FFF2-40B4-BE49-F238E27FC236}">
                <a16:creationId xmlns:a16="http://schemas.microsoft.com/office/drawing/2014/main" id="{E3B3CF74-B930-49B1-9AA1-8B155D51CC0D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2463" y="2279826"/>
            <a:ext cx="0" cy="3960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95631C-D0A4-B9DF-28D4-7E63492E93D8}"/>
              </a:ext>
            </a:extLst>
          </p:cNvPr>
          <p:cNvSpPr txBox="1"/>
          <p:nvPr/>
        </p:nvSpPr>
        <p:spPr>
          <a:xfrm>
            <a:off x="10155692" y="5817406"/>
            <a:ext cx="173150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9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*Updated figures, due to revisions made after release of Q1 2022 results.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DF05F9-5CE0-D640-A6F0-E1CBF593A45B}"/>
              </a:ext>
            </a:extLst>
          </p:cNvPr>
          <p:cNvSpPr txBox="1"/>
          <p:nvPr/>
        </p:nvSpPr>
        <p:spPr>
          <a:xfrm>
            <a:off x="6699002" y="2946758"/>
            <a:ext cx="48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726341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48044-6D7E-4819-BAD4-F73A2C16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0025"/>
            <a:ext cx="2743200" cy="365125"/>
          </a:xfrm>
        </p:spPr>
        <p:txBody>
          <a:bodyPr/>
          <a:lstStyle/>
          <a:p>
            <a:fld id="{56A10886-9CBA-4E14-9AC0-5CD4A326EFF1}" type="slidenum">
              <a:rPr lang="en-US" sz="900" smtClean="0"/>
              <a:pPr/>
              <a:t>6</a:t>
            </a:fld>
            <a:endParaRPr lang="en-US" sz="90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B76EA3B-B871-4B8F-8C74-E5F72A0872E6}"/>
              </a:ext>
            </a:extLst>
          </p:cNvPr>
          <p:cNvSpPr txBox="1">
            <a:spLocks/>
          </p:cNvSpPr>
          <p:nvPr/>
        </p:nvSpPr>
        <p:spPr>
          <a:xfrm>
            <a:off x="9448800" y="655002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/>
          </a:p>
        </p:txBody>
      </p:sp>
      <p:sp>
        <p:nvSpPr>
          <p:cNvPr id="38" name="Title 12">
            <a:extLst>
              <a:ext uri="{FF2B5EF4-FFF2-40B4-BE49-F238E27FC236}">
                <a16:creationId xmlns:a16="http://schemas.microsoft.com/office/drawing/2014/main" id="{79A393DD-E742-48AC-9F36-A3D208026A56}"/>
              </a:ext>
            </a:extLst>
          </p:cNvPr>
          <p:cNvSpPr txBox="1">
            <a:spLocks/>
          </p:cNvSpPr>
          <p:nvPr/>
        </p:nvSpPr>
        <p:spPr>
          <a:xfrm>
            <a:off x="838200" y="15592"/>
            <a:ext cx="10515600" cy="11536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/>
              <a:t>New Business (Individual Health)</a:t>
            </a:r>
            <a:br>
              <a:rPr lang="en-US" b="1"/>
            </a:br>
            <a:r>
              <a:rPr lang="en-US" sz="2400" b="1">
                <a:solidFill>
                  <a:srgbClr val="7F7F7F"/>
                </a:solidFill>
              </a:rPr>
              <a:t>Total Premium</a:t>
            </a:r>
          </a:p>
        </p:txBody>
      </p:sp>
      <p:graphicFrame>
        <p:nvGraphicFramePr>
          <p:cNvPr id="6" name="Group 438">
            <a:extLst>
              <a:ext uri="{FF2B5EF4-FFF2-40B4-BE49-F238E27FC236}">
                <a16:creationId xmlns:a16="http://schemas.microsoft.com/office/drawing/2014/main" id="{3C60C6F0-C2AB-4085-A70E-6047F7B35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399260"/>
              </p:ext>
            </p:extLst>
          </p:nvPr>
        </p:nvGraphicFramePr>
        <p:xfrm>
          <a:off x="1582334" y="1169291"/>
          <a:ext cx="7726054" cy="1576580"/>
        </p:xfrm>
        <a:graphic>
          <a:graphicData uri="http://schemas.openxmlformats.org/drawingml/2006/table">
            <a:tbl>
              <a:tblPr/>
              <a:tblGrid>
                <a:gridCol w="257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3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85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834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760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Q1’22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Q1’23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change from corresponding period in 2021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490"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Q4’22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2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 and Riders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$69.1m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$76.0m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4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Medical Plans and Riders**</a:t>
                      </a:r>
                    </a:p>
                  </a:txBody>
                  <a:tcPr marL="6350" marR="6350" marT="635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$13.8m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$17.5m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$82.9m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$93.6m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132F755D-57AD-4A36-8EEA-2CF303984D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534641"/>
              </p:ext>
            </p:extLst>
          </p:nvPr>
        </p:nvGraphicFramePr>
        <p:xfrm>
          <a:off x="1614488" y="3192463"/>
          <a:ext cx="6931025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867588" imgH="3562219" progId="Excel.Sheet.8">
                  <p:embed/>
                </p:oleObj>
              </mc:Choice>
              <mc:Fallback>
                <p:oleObj name="Worksheet" r:id="rId3" imgW="7867588" imgH="3562219" progId="Excel.Sheet.8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132F755D-57AD-4A36-8EEA-2CF303984D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3192463"/>
                        <a:ext cx="6931025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0">
            <a:extLst>
              <a:ext uri="{FF2B5EF4-FFF2-40B4-BE49-F238E27FC236}">
                <a16:creationId xmlns:a16="http://schemas.microsoft.com/office/drawing/2014/main" id="{B5A9A4A5-4838-4433-A9DC-976736052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64" y="4716947"/>
            <a:ext cx="2162432" cy="78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marL="88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900" dirty="0">
                <a:latin typeface="Calibri" panose="020F0502020204030204" pitchFamily="34" charset="0"/>
              </a:rPr>
              <a:t>New business premium refers to the premium due to the new business sold in the year, as well as incremental premiums from any repricing of plans and change in age-band of the insureds.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20F9AC71-6D4F-4A56-8D35-2EE1DE48C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636" y="3223420"/>
            <a:ext cx="822325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40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$million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02E4599B-1AB8-40D7-96F5-413055E02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680" y="4146583"/>
            <a:ext cx="836855" cy="35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700" b="1" i="1" dirty="0">
                <a:solidFill>
                  <a:srgbClr val="464646"/>
                </a:solidFill>
                <a:latin typeface="Calibri" panose="020F0502020204030204" pitchFamily="34" charset="0"/>
              </a:rPr>
              <a:t>93.6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15ACB153-038F-41AB-B829-D84517044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958" y="5415171"/>
            <a:ext cx="1109663" cy="26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altLang="en-US" sz="1100" b="1">
                <a:solidFill>
                  <a:schemeClr val="accent1"/>
                </a:solidFill>
                <a:latin typeface="Calibri" panose="020F0502020204030204" pitchFamily="34" charset="0"/>
              </a:rPr>
              <a:t>IP and Riders</a:t>
            </a: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EAC37273-1F5A-4CB7-A50D-D30B3347D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958" y="4501183"/>
            <a:ext cx="1414463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altLang="en-US" sz="1100" b="1" dirty="0">
                <a:solidFill>
                  <a:srgbClr val="FFCC00"/>
                </a:solidFill>
                <a:latin typeface="Calibri" panose="020F0502020204030204" pitchFamily="34" charset="0"/>
              </a:rPr>
              <a:t>Other Medical Plans and Riders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72674B20-4C50-44F3-926B-58CE7F3F9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885" y="4312034"/>
            <a:ext cx="84933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800" b="1" i="1">
                <a:solidFill>
                  <a:srgbClr val="464646"/>
                </a:solidFill>
                <a:latin typeface="Calibri" panose="020F0502020204030204" pitchFamily="34" charset="0"/>
              </a:rPr>
              <a:t>82.9</a:t>
            </a:r>
            <a:endParaRPr lang="en-US" altLang="en-US" sz="1800" b="1" i="1" baseline="3000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0294E22A-87EA-42B3-BFBD-F4C4C3715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3964" y="4021725"/>
            <a:ext cx="84520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800" b="1" i="1">
                <a:solidFill>
                  <a:srgbClr val="464646"/>
                </a:solidFill>
                <a:latin typeface="Calibri" panose="020F0502020204030204" pitchFamily="34" charset="0"/>
              </a:rPr>
              <a:t>104.4</a:t>
            </a:r>
            <a:endParaRPr lang="en-US" altLang="en-US" sz="1800" b="1" i="1" baseline="3000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9BDC8159-00C8-4E7A-86F3-05EEFD4FA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401" y="4483397"/>
            <a:ext cx="84520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800" b="1" i="1">
                <a:solidFill>
                  <a:srgbClr val="464646"/>
                </a:solidFill>
                <a:latin typeface="Calibri" panose="020F0502020204030204" pitchFamily="34" charset="0"/>
              </a:rPr>
              <a:t>73.0</a:t>
            </a:r>
            <a:endParaRPr lang="en-US" altLang="en-US" sz="1800" b="1" i="1" baseline="3000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BD94A5BA-F84E-47AA-BEBB-FE7920B7D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845" y="4060094"/>
            <a:ext cx="84520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800" b="1" i="1">
                <a:solidFill>
                  <a:srgbClr val="464646"/>
                </a:solidFill>
                <a:latin typeface="Calibri" panose="020F0502020204030204" pitchFamily="34" charset="0"/>
              </a:rPr>
              <a:t>99.9</a:t>
            </a:r>
            <a:endParaRPr lang="en-US" altLang="en-US" sz="1800" b="1" i="1" baseline="3000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86D2BC5C-09D6-A826-FF33-10FD3E778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64" y="5546297"/>
            <a:ext cx="2162432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marL="88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900" dirty="0">
                <a:latin typeface="Calibri" panose="020F0502020204030204" pitchFamily="34" charset="0"/>
              </a:rPr>
              <a:t>**These are mostly non-IP plans that are sold to foreigners.</a:t>
            </a:r>
          </a:p>
        </p:txBody>
      </p:sp>
    </p:spTree>
    <p:extLst>
      <p:ext uri="{BB962C8B-B14F-4D97-AF65-F5344CB8AC3E}">
        <p14:creationId xmlns:p14="http://schemas.microsoft.com/office/powerpoint/2010/main" val="3897120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571594"/>
              </p:ext>
            </p:extLst>
          </p:nvPr>
        </p:nvGraphicFramePr>
        <p:xfrm>
          <a:off x="1238965" y="2299780"/>
          <a:ext cx="3422650" cy="270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321038" imgH="2647819" progId="Excel.Sheet.8">
                  <p:embed/>
                </p:oleObj>
              </mc:Choice>
              <mc:Fallback>
                <p:oleObj name="Worksheet" r:id="rId3" imgW="3321038" imgH="2647819" progId="Excel.Sheet.8">
                  <p:embed/>
                  <p:pic>
                    <p:nvPicPr>
                      <p:cNvPr id="8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965" y="2299780"/>
                        <a:ext cx="3422650" cy="270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686C07C4-DBEB-4B9C-B029-E243AF177D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307873"/>
              </p:ext>
            </p:extLst>
          </p:nvPr>
        </p:nvGraphicFramePr>
        <p:xfrm>
          <a:off x="2692400" y="4506913"/>
          <a:ext cx="5994400" cy="206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4908365" imgH="1714500" progId="Excel.Sheet.8">
                  <p:embed/>
                </p:oleObj>
              </mc:Choice>
              <mc:Fallback>
                <p:oleObj name="Worksheet" r:id="rId5" imgW="4908365" imgH="1714500" progId="Excel.Sheet.8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686C07C4-DBEB-4B9C-B029-E243AF177D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400" y="4506913"/>
                        <a:ext cx="5994400" cy="206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4">
            <a:extLst>
              <a:ext uri="{FF2B5EF4-FFF2-40B4-BE49-F238E27FC236}">
                <a16:creationId xmlns:a16="http://schemas.microsoft.com/office/drawing/2014/main" id="{830C89B8-F135-4EA2-8388-2D4DCBDFF1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576525"/>
              </p:ext>
            </p:extLst>
          </p:nvPr>
        </p:nvGraphicFramePr>
        <p:xfrm>
          <a:off x="6576110" y="2240944"/>
          <a:ext cx="3768725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3644974" imgH="1841412" progId="Excel.Sheet.8">
                  <p:embed/>
                </p:oleObj>
              </mc:Choice>
              <mc:Fallback>
                <p:oleObj name="Worksheet" r:id="rId7" imgW="3644974" imgH="1841412" progId="Excel.Sheet.8">
                  <p:embed/>
                  <p:pic>
                    <p:nvPicPr>
                      <p:cNvPr id="50" name="Object 44">
                        <a:extLst>
                          <a:ext uri="{FF2B5EF4-FFF2-40B4-BE49-F238E27FC236}">
                            <a16:creationId xmlns:a16="http://schemas.microsoft.com/office/drawing/2014/main" id="{830C89B8-F135-4EA2-8388-2D4DCBDFF1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6110" y="2240944"/>
                        <a:ext cx="3768725" cy="191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44">
            <a:extLst>
              <a:ext uri="{FF2B5EF4-FFF2-40B4-BE49-F238E27FC236}">
                <a16:creationId xmlns:a16="http://schemas.microsoft.com/office/drawing/2014/main" id="{45DBB2A6-B3D1-4938-93E3-38E1305952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838737"/>
              </p:ext>
            </p:extLst>
          </p:nvPr>
        </p:nvGraphicFramePr>
        <p:xfrm>
          <a:off x="6751638" y="4538573"/>
          <a:ext cx="3625261" cy="1919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9" imgW="3079565" imgH="1625703" progId="Excel.Sheet.8">
                  <p:embed/>
                </p:oleObj>
              </mc:Choice>
              <mc:Fallback>
                <p:oleObj name="Worksheet" r:id="rId9" imgW="3079565" imgH="1625703" progId="Excel.Sheet.8">
                  <p:embed/>
                  <p:pic>
                    <p:nvPicPr>
                      <p:cNvPr id="51" name="Object 44">
                        <a:extLst>
                          <a:ext uri="{FF2B5EF4-FFF2-40B4-BE49-F238E27FC236}">
                            <a16:creationId xmlns:a16="http://schemas.microsoft.com/office/drawing/2014/main" id="{45DBB2A6-B3D1-4938-93E3-38E1305952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1638" y="4538573"/>
                        <a:ext cx="3625261" cy="19193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0947"/>
            <a:ext cx="10515600" cy="1153699"/>
          </a:xfrm>
        </p:spPr>
        <p:txBody>
          <a:bodyPr>
            <a:normAutofit/>
          </a:bodyPr>
          <a:lstStyle/>
          <a:p>
            <a:r>
              <a:rPr lang="en-US" sz="3200" b="1"/>
              <a:t>In-Force Business (Individual Health)</a:t>
            </a:r>
            <a:br>
              <a:rPr lang="en-US" b="1"/>
            </a:br>
            <a:r>
              <a:rPr lang="en-US" sz="2400" b="1">
                <a:solidFill>
                  <a:srgbClr val="7F7F7F"/>
                </a:solidFill>
              </a:rPr>
              <a:t>Number of Lives Covered and Total Premium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3" y="6606429"/>
            <a:ext cx="2743200" cy="231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10886-9CBA-4E14-9AC0-5CD4A326EFF1}" type="slidenum">
              <a:rPr lang="en-US" sz="900" smtClean="0"/>
              <a:pPr/>
              <a:t>7</a:t>
            </a:fld>
            <a:endParaRPr lang="en-US" sz="900"/>
          </a:p>
        </p:txBody>
      </p:sp>
      <p:graphicFrame>
        <p:nvGraphicFramePr>
          <p:cNvPr id="6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535876"/>
              </p:ext>
            </p:extLst>
          </p:nvPr>
        </p:nvGraphicFramePr>
        <p:xfrm>
          <a:off x="4164013" y="2217738"/>
          <a:ext cx="3171825" cy="192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1" imgW="3066939" imgH="1860381" progId="Excel.Sheet.8">
                  <p:embed/>
                </p:oleObj>
              </mc:Choice>
              <mc:Fallback>
                <p:oleObj name="Worksheet" r:id="rId11" imgW="3066939" imgH="1860381" progId="Excel.Sheet.8">
                  <p:embed/>
                  <p:pic>
                    <p:nvPicPr>
                      <p:cNvPr id="6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013" y="2217738"/>
                        <a:ext cx="3171825" cy="192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538731"/>
              </p:ext>
            </p:extLst>
          </p:nvPr>
        </p:nvGraphicFramePr>
        <p:xfrm>
          <a:off x="1190625" y="4631487"/>
          <a:ext cx="3406775" cy="244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3" imgW="3308412" imgH="2393957" progId="Excel.Sheet.8">
                  <p:embed/>
                </p:oleObj>
              </mc:Choice>
              <mc:Fallback>
                <p:oleObj name="Worksheet" r:id="rId13" imgW="3308412" imgH="2393957" progId="Excel.Sheet.8">
                  <p:embed/>
                  <p:pic>
                    <p:nvPicPr>
                      <p:cNvPr id="1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4631487"/>
                        <a:ext cx="3406775" cy="244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140235" y="5125241"/>
            <a:ext cx="1995233" cy="78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333399"/>
              </a:buClr>
            </a:pPr>
            <a:r>
              <a:rPr lang="en-US" altLang="en-US" sz="900" dirty="0">
                <a:solidFill>
                  <a:srgbClr val="000000"/>
                </a:solidFill>
                <a:latin typeface="Calibri" panose="020F0502020204030204" pitchFamily="34" charset="0"/>
              </a:rPr>
              <a:t>In-force business premium refers to the total annual premium for policies that are currently being insured, which includes both the policies sold in the year, and also in the past. </a:t>
            </a: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4015158" y="1807937"/>
            <a:ext cx="3636264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u="sng">
                <a:latin typeface="Calibri" panose="020F0502020204030204" pitchFamily="34" charset="0"/>
              </a:rPr>
              <a:t>No. of Lives Covered</a:t>
            </a:r>
            <a:endParaRPr lang="en-US" altLang="en-US" sz="2000" b="1" u="sng">
              <a:latin typeface="Calibri" panose="020F0502020204030204" pitchFamily="34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4642358" y="4139353"/>
            <a:ext cx="24384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u="sng">
                <a:latin typeface="Calibri" panose="020F0502020204030204" pitchFamily="34" charset="0"/>
              </a:rPr>
              <a:t>Total Premium</a:t>
            </a:r>
          </a:p>
        </p:txBody>
      </p:sp>
      <p:sp>
        <p:nvSpPr>
          <p:cNvPr id="16" name="Text Box 63"/>
          <p:cNvSpPr txBox="1">
            <a:spLocks noChangeArrowheads="1"/>
          </p:cNvSpPr>
          <p:nvPr/>
        </p:nvSpPr>
        <p:spPr bwMode="auto">
          <a:xfrm>
            <a:off x="3647986" y="4772832"/>
            <a:ext cx="769441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>
                <a:solidFill>
                  <a:srgbClr val="464646"/>
                </a:solidFill>
                <a:latin typeface="Calibri" panose="020F0502020204030204" pitchFamily="34" charset="0"/>
              </a:rPr>
              <a:t>$237m</a:t>
            </a:r>
          </a:p>
        </p:txBody>
      </p:sp>
      <p:sp>
        <p:nvSpPr>
          <p:cNvPr id="17" name="Text Box 64"/>
          <p:cNvSpPr txBox="1">
            <a:spLocks noChangeArrowheads="1"/>
          </p:cNvSpPr>
          <p:nvPr/>
        </p:nvSpPr>
        <p:spPr bwMode="auto">
          <a:xfrm>
            <a:off x="1825718" y="5727031"/>
            <a:ext cx="926536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>
                <a:solidFill>
                  <a:srgbClr val="464646"/>
                </a:solidFill>
                <a:latin typeface="Calibri" panose="020F0502020204030204" pitchFamily="34" charset="0"/>
              </a:rPr>
              <a:t>$2,337m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440688" y="1401673"/>
            <a:ext cx="873637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200">
                <a:solidFill>
                  <a:srgbClr val="464646"/>
                </a:solidFill>
                <a:latin typeface="Calibri" panose="020F0502020204030204" pitchFamily="34" charset="0"/>
              </a:rPr>
              <a:t>Q1’22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2485433" y="1400875"/>
            <a:ext cx="937757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200">
                <a:solidFill>
                  <a:srgbClr val="464646"/>
                </a:solidFill>
                <a:latin typeface="Calibri" panose="020F0502020204030204" pitchFamily="34" charset="0"/>
              </a:rPr>
              <a:t> Q1’21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2354303" y="4458313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 b="1">
                <a:solidFill>
                  <a:srgbClr val="464646"/>
                </a:solidFill>
                <a:latin typeface="Calibri" panose="020F0502020204030204" pitchFamily="34" charset="0"/>
              </a:rPr>
              <a:t>($2,574m)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950872" y="1405164"/>
            <a:ext cx="795795" cy="41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100">
                <a:solidFill>
                  <a:srgbClr val="464646"/>
                </a:solidFill>
                <a:latin typeface="Calibri" panose="020F0502020204030204" pitchFamily="34" charset="0"/>
              </a:rPr>
              <a:t>As at:</a:t>
            </a:r>
          </a:p>
        </p:txBody>
      </p:sp>
      <p:sp>
        <p:nvSpPr>
          <p:cNvPr id="27" name="Text Box 59"/>
          <p:cNvSpPr txBox="1">
            <a:spLocks noChangeArrowheads="1"/>
          </p:cNvSpPr>
          <p:nvPr/>
        </p:nvSpPr>
        <p:spPr bwMode="auto">
          <a:xfrm>
            <a:off x="6471364" y="2457369"/>
            <a:ext cx="7635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>
                <a:solidFill>
                  <a:srgbClr val="464646"/>
                </a:solidFill>
                <a:latin typeface="Calibri" panose="020F0502020204030204" pitchFamily="34" charset="0"/>
              </a:rPr>
              <a:t>0.30m</a:t>
            </a:r>
          </a:p>
        </p:txBody>
      </p:sp>
      <p:sp>
        <p:nvSpPr>
          <p:cNvPr id="28" name="Text Box 60"/>
          <p:cNvSpPr txBox="1">
            <a:spLocks noChangeArrowheads="1"/>
          </p:cNvSpPr>
          <p:nvPr/>
        </p:nvSpPr>
        <p:spPr bwMode="auto">
          <a:xfrm>
            <a:off x="4784288" y="3393468"/>
            <a:ext cx="719749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>
                <a:solidFill>
                  <a:srgbClr val="464646"/>
                </a:solidFill>
                <a:latin typeface="Calibri" panose="020F0502020204030204" pitchFamily="34" charset="0"/>
              </a:rPr>
              <a:t>2.86m</a:t>
            </a:r>
          </a:p>
        </p:txBody>
      </p:sp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3547663" y="2473277"/>
            <a:ext cx="719749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>
                <a:solidFill>
                  <a:srgbClr val="464646"/>
                </a:solidFill>
                <a:latin typeface="Calibri" panose="020F0502020204030204" pitchFamily="34" charset="0"/>
              </a:rPr>
              <a:t>0.30m</a:t>
            </a:r>
          </a:p>
        </p:txBody>
      </p:sp>
      <p:sp>
        <p:nvSpPr>
          <p:cNvPr id="30" name="Text Box 64"/>
          <p:cNvSpPr txBox="1">
            <a:spLocks noChangeArrowheads="1"/>
          </p:cNvSpPr>
          <p:nvPr/>
        </p:nvSpPr>
        <p:spPr bwMode="auto">
          <a:xfrm>
            <a:off x="1968219" y="3437732"/>
            <a:ext cx="719749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>
                <a:solidFill>
                  <a:srgbClr val="464646"/>
                </a:solidFill>
                <a:latin typeface="Calibri" panose="020F0502020204030204" pitchFamily="34" charset="0"/>
              </a:rPr>
              <a:t>2.82m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5191007" y="2115883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 b="1">
                <a:solidFill>
                  <a:srgbClr val="464646"/>
                </a:solidFill>
                <a:latin typeface="Calibri" panose="020F0502020204030204" pitchFamily="34" charset="0"/>
              </a:rPr>
              <a:t>(3.16m)</a:t>
            </a: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2382985" y="2116781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 b="1">
                <a:solidFill>
                  <a:srgbClr val="464646"/>
                </a:solidFill>
                <a:latin typeface="Calibri" panose="020F0502020204030204" pitchFamily="34" charset="0"/>
              </a:rPr>
              <a:t>(3.12m)</a:t>
            </a:r>
          </a:p>
        </p:txBody>
      </p:sp>
      <p:sp>
        <p:nvSpPr>
          <p:cNvPr id="42" name="Text Box 59">
            <a:extLst>
              <a:ext uri="{FF2B5EF4-FFF2-40B4-BE49-F238E27FC236}">
                <a16:creationId xmlns:a16="http://schemas.microsoft.com/office/drawing/2014/main" id="{768FFF21-49C8-455A-A555-6D2855B93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6958" y="4740795"/>
            <a:ext cx="7635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>
                <a:solidFill>
                  <a:srgbClr val="464646"/>
                </a:solidFill>
                <a:latin typeface="Calibri" panose="020F0502020204030204" pitchFamily="34" charset="0"/>
              </a:rPr>
              <a:t>$259m</a:t>
            </a:r>
          </a:p>
        </p:txBody>
      </p:sp>
      <p:sp>
        <p:nvSpPr>
          <p:cNvPr id="43" name="Text Box 60">
            <a:extLst>
              <a:ext uri="{FF2B5EF4-FFF2-40B4-BE49-F238E27FC236}">
                <a16:creationId xmlns:a16="http://schemas.microsoft.com/office/drawing/2014/main" id="{3EC6381A-52E6-4CA7-AD6F-230A2412F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0894" y="5840990"/>
            <a:ext cx="926536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>
                <a:solidFill>
                  <a:srgbClr val="464646"/>
                </a:solidFill>
                <a:latin typeface="Calibri" panose="020F0502020204030204" pitchFamily="34" charset="0"/>
              </a:rPr>
              <a:t>$2,372m</a:t>
            </a:r>
          </a:p>
        </p:txBody>
      </p:sp>
      <p:sp>
        <p:nvSpPr>
          <p:cNvPr id="44" name="Text Box 10">
            <a:extLst>
              <a:ext uri="{FF2B5EF4-FFF2-40B4-BE49-F238E27FC236}">
                <a16:creationId xmlns:a16="http://schemas.microsoft.com/office/drawing/2014/main" id="{892040AB-E4EA-4FE4-B171-4A825FEF9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9807" y="4448262"/>
            <a:ext cx="12954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 b="1">
                <a:solidFill>
                  <a:srgbClr val="464646"/>
                </a:solidFill>
                <a:latin typeface="Calibri" panose="020F0502020204030204" pitchFamily="34" charset="0"/>
              </a:rPr>
              <a:t>($2,631m)</a:t>
            </a:r>
          </a:p>
        </p:txBody>
      </p:sp>
      <p:sp>
        <p:nvSpPr>
          <p:cNvPr id="46" name="Text Box 59">
            <a:extLst>
              <a:ext uri="{FF2B5EF4-FFF2-40B4-BE49-F238E27FC236}">
                <a16:creationId xmlns:a16="http://schemas.microsoft.com/office/drawing/2014/main" id="{D5D7A941-D6D1-41D2-991D-2AA516376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5760" y="2422521"/>
            <a:ext cx="1218777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0.3m</a:t>
            </a:r>
          </a:p>
        </p:txBody>
      </p:sp>
      <p:sp>
        <p:nvSpPr>
          <p:cNvPr id="47" name="Text Box 10">
            <a:extLst>
              <a:ext uri="{FF2B5EF4-FFF2-40B4-BE49-F238E27FC236}">
                <a16:creationId xmlns:a16="http://schemas.microsoft.com/office/drawing/2014/main" id="{8E89B5F2-EBE1-4F73-91D4-0389C2359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8046" y="2110979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 b="1" dirty="0">
                <a:solidFill>
                  <a:srgbClr val="464646"/>
                </a:solidFill>
                <a:latin typeface="Calibri" panose="020F0502020204030204" pitchFamily="34" charset="0"/>
              </a:rPr>
              <a:t>(3.20m)</a:t>
            </a:r>
          </a:p>
        </p:txBody>
      </p:sp>
      <p:sp>
        <p:nvSpPr>
          <p:cNvPr id="48" name="Text Box 59">
            <a:extLst>
              <a:ext uri="{FF2B5EF4-FFF2-40B4-BE49-F238E27FC236}">
                <a16:creationId xmlns:a16="http://schemas.microsoft.com/office/drawing/2014/main" id="{488A24F2-521D-4079-8AC1-9DD445F65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4391" y="4734587"/>
            <a:ext cx="835506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$274m</a:t>
            </a:r>
          </a:p>
        </p:txBody>
      </p:sp>
      <p:sp>
        <p:nvSpPr>
          <p:cNvPr id="49" name="Text Box 10">
            <a:extLst>
              <a:ext uri="{FF2B5EF4-FFF2-40B4-BE49-F238E27FC236}">
                <a16:creationId xmlns:a16="http://schemas.microsoft.com/office/drawing/2014/main" id="{04AFA1CA-5ECF-4A93-AB9C-D10491C86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310" y="4460199"/>
            <a:ext cx="12954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 b="1" dirty="0">
                <a:solidFill>
                  <a:srgbClr val="464646"/>
                </a:solidFill>
                <a:latin typeface="Calibri" panose="020F0502020204030204" pitchFamily="34" charset="0"/>
              </a:rPr>
              <a:t>($2,839m)</a:t>
            </a:r>
          </a:p>
        </p:txBody>
      </p:sp>
      <p:sp>
        <p:nvSpPr>
          <p:cNvPr id="52" name="Text Box 60">
            <a:extLst>
              <a:ext uri="{FF2B5EF4-FFF2-40B4-BE49-F238E27FC236}">
                <a16:creationId xmlns:a16="http://schemas.microsoft.com/office/drawing/2014/main" id="{CE18A787-341E-4309-BB26-AB8DE03A0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8701" y="5716778"/>
            <a:ext cx="978301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$2, 565m</a:t>
            </a:r>
          </a:p>
        </p:txBody>
      </p:sp>
      <p:sp>
        <p:nvSpPr>
          <p:cNvPr id="53" name="Text Box 60">
            <a:extLst>
              <a:ext uri="{FF2B5EF4-FFF2-40B4-BE49-F238E27FC236}">
                <a16:creationId xmlns:a16="http://schemas.microsoft.com/office/drawing/2014/main" id="{E5978B46-9F7C-4A9F-BDD0-091316163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000" y="3448887"/>
            <a:ext cx="719749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2.89m</a:t>
            </a:r>
          </a:p>
        </p:txBody>
      </p:sp>
      <p:sp>
        <p:nvSpPr>
          <p:cNvPr id="54" name="Text Box 7">
            <a:extLst>
              <a:ext uri="{FF2B5EF4-FFF2-40B4-BE49-F238E27FC236}">
                <a16:creationId xmlns:a16="http://schemas.microsoft.com/office/drawing/2014/main" id="{9787F0ED-56CB-4A19-A3F2-B22BE7738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6096" y="1400875"/>
            <a:ext cx="873637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200">
                <a:solidFill>
                  <a:srgbClr val="464646"/>
                </a:solidFill>
                <a:latin typeface="Calibri" panose="020F0502020204030204" pitchFamily="34" charset="0"/>
              </a:rPr>
              <a:t>Q1’23</a:t>
            </a:r>
          </a:p>
        </p:txBody>
      </p:sp>
    </p:spTree>
    <p:extLst>
      <p:ext uri="{BB962C8B-B14F-4D97-AF65-F5344CB8AC3E}">
        <p14:creationId xmlns:p14="http://schemas.microsoft.com/office/powerpoint/2010/main" val="3243951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82"/>
            <a:ext cx="10515600" cy="1153699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Calibri" panose="020F0502020204030204"/>
              </a:rPr>
              <a:t>Group Life &amp; Health</a:t>
            </a:r>
            <a:br>
              <a:rPr lang="en-US"/>
            </a:br>
            <a:r>
              <a:rPr lang="en-US" sz="2400" b="1">
                <a:solidFill>
                  <a:srgbClr val="7F7F7F"/>
                </a:solidFill>
              </a:rPr>
              <a:t>In-Force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616557"/>
            <a:ext cx="2743200" cy="241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10886-9CBA-4E14-9AC0-5CD4A326EFF1}" type="slidenum">
              <a:rPr lang="en-US" sz="900" smtClean="0"/>
              <a:pPr/>
              <a:t>8</a:t>
            </a:fld>
            <a:endParaRPr lang="en-US" sz="90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50030"/>
              </p:ext>
            </p:extLst>
          </p:nvPr>
        </p:nvGraphicFramePr>
        <p:xfrm>
          <a:off x="1795463" y="1997075"/>
          <a:ext cx="8013700" cy="470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226423" imgH="4070262" progId="Excel.Sheet.8">
                  <p:embed/>
                </p:oleObj>
              </mc:Choice>
              <mc:Fallback>
                <p:oleObj name="Worksheet" r:id="rId3" imgW="7226423" imgH="4070262" progId="Excel.Sheet.8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1997075"/>
                        <a:ext cx="8013700" cy="470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320147" y="4780232"/>
            <a:ext cx="762000" cy="32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00" b="1">
                <a:solidFill>
                  <a:schemeClr val="accent1"/>
                </a:solidFill>
                <a:latin typeface="Calibri" panose="020F0502020204030204" pitchFamily="34" charset="0"/>
              </a:rPr>
              <a:t>Life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320147" y="3557025"/>
            <a:ext cx="7985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00" b="1">
                <a:solidFill>
                  <a:srgbClr val="FFCC00"/>
                </a:solidFill>
                <a:latin typeface="Calibri" panose="020F0502020204030204" pitchFamily="34" charset="0"/>
              </a:rPr>
              <a:t>A&amp;H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53278" y="5441582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00">
                <a:solidFill>
                  <a:srgbClr val="7F7F7F"/>
                </a:solidFill>
                <a:latin typeface="Calibri" panose="020F0502020204030204" pitchFamily="34" charset="0"/>
              </a:rPr>
              <a:t>As at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771643" y="1867133"/>
            <a:ext cx="1127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0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$million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 rot="10800000" flipV="1">
            <a:off x="5761262" y="1783448"/>
            <a:ext cx="7270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00" b="1" i="1" dirty="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14%</a:t>
            </a: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3280800" y="2163495"/>
            <a:ext cx="5688000" cy="5963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>
            <a:off x="3256944" y="2148485"/>
            <a:ext cx="0" cy="6480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>
            <a:off x="8935056" y="2163495"/>
            <a:ext cx="0" cy="3240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8450868" y="2415034"/>
            <a:ext cx="968376" cy="35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700" b="1" i="1" dirty="0">
                <a:solidFill>
                  <a:srgbClr val="464646"/>
                </a:solidFill>
                <a:latin typeface="Calibri" panose="020F0502020204030204" pitchFamily="34" charset="0"/>
              </a:rPr>
              <a:t>2,083.1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FFA9A0A8-A99D-4560-99CD-5E41C16FF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501" y="2506981"/>
            <a:ext cx="968376" cy="61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700" b="1" i="1" dirty="0">
                <a:solidFill>
                  <a:srgbClr val="464646"/>
                </a:solidFill>
                <a:latin typeface="Calibri" panose="020F0502020204030204" pitchFamily="34" charset="0"/>
              </a:rPr>
              <a:t>1,996.6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endParaRPr lang="en-US" altLang="en-US" sz="170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73D45DE8-29F1-4DC4-A680-EACFBF571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756" y="2737495"/>
            <a:ext cx="968376" cy="61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700" b="1" i="1" dirty="0">
                <a:solidFill>
                  <a:srgbClr val="464646"/>
                </a:solidFill>
                <a:latin typeface="Calibri" panose="020F0502020204030204" pitchFamily="34" charset="0"/>
              </a:rPr>
              <a:t>1,831.3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endParaRPr lang="en-US" altLang="en-US" sz="170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960B028F-9E23-40B2-ADFF-82B18F805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4237" y="2636010"/>
            <a:ext cx="968376" cy="61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700" b="1" i="1" dirty="0">
                <a:solidFill>
                  <a:srgbClr val="464646"/>
                </a:solidFill>
                <a:latin typeface="Calibri" panose="020F0502020204030204" pitchFamily="34" charset="0"/>
              </a:rPr>
              <a:t>1,884.4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endParaRPr lang="en-US" altLang="en-US" sz="170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 Box 15">
            <a:extLst>
              <a:ext uri="{FF2B5EF4-FFF2-40B4-BE49-F238E27FC236}">
                <a16:creationId xmlns:a16="http://schemas.microsoft.com/office/drawing/2014/main" id="{B4F647E8-6566-44A3-BC40-4F0AEDB17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0611" y="2565113"/>
            <a:ext cx="968376" cy="61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700" b="1" i="1" dirty="0">
                <a:solidFill>
                  <a:srgbClr val="464646"/>
                </a:solidFill>
                <a:latin typeface="Calibri" panose="020F0502020204030204" pitchFamily="34" charset="0"/>
              </a:rPr>
              <a:t>1,933.6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endParaRPr lang="en-US" altLang="en-US" sz="170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7732DC-B000-4560-92AD-06F3915AB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6131" y="4906414"/>
            <a:ext cx="1988900" cy="106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333399"/>
              </a:buClr>
            </a:pPr>
            <a:r>
              <a:rPr lang="en-US" altLang="en-US" sz="900" dirty="0">
                <a:solidFill>
                  <a:srgbClr val="000000"/>
                </a:solidFill>
                <a:latin typeface="Calibri" panose="020F0502020204030204" pitchFamily="34" charset="0"/>
              </a:rPr>
              <a:t>With effect from January 2021, data reported includes premiums from the </a:t>
            </a:r>
            <a:r>
              <a:rPr lang="en-US" altLang="en-US" sz="900" dirty="0" err="1">
                <a:solidFill>
                  <a:srgbClr val="000000"/>
                </a:solidFill>
                <a:latin typeface="Calibri" panose="020F0502020204030204" pitchFamily="34" charset="0"/>
              </a:rPr>
              <a:t>Dependants’</a:t>
            </a:r>
            <a:r>
              <a:rPr lang="en-US" altLang="en-US" sz="900" dirty="0">
                <a:solidFill>
                  <a:srgbClr val="000000"/>
                </a:solidFill>
                <a:latin typeface="Calibri" panose="020F0502020204030204" pitchFamily="34" charset="0"/>
              </a:rPr>
              <a:t> Protection Scheme (DPS).  Great Eastern Life is sole insurer appointed by the Government to manage the DPS.  It is being managed as a group scheme. </a:t>
            </a:r>
          </a:p>
        </p:txBody>
      </p:sp>
    </p:spTree>
    <p:extLst>
      <p:ext uri="{BB962C8B-B14F-4D97-AF65-F5344CB8AC3E}">
        <p14:creationId xmlns:p14="http://schemas.microsoft.com/office/powerpoint/2010/main" val="1395317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3">
            <a:extLst>
              <a:ext uri="{FF2B5EF4-FFF2-40B4-BE49-F238E27FC236}">
                <a16:creationId xmlns:a16="http://schemas.microsoft.com/office/drawing/2014/main" id="{10EA8BEB-9A5E-4865-8429-2E5724FFD9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939947"/>
              </p:ext>
            </p:extLst>
          </p:nvPr>
        </p:nvGraphicFramePr>
        <p:xfrm>
          <a:off x="614363" y="1593850"/>
          <a:ext cx="6111875" cy="492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689165" imgH="3352931" progId="Excel.Sheet.8">
                  <p:embed/>
                </p:oleObj>
              </mc:Choice>
              <mc:Fallback>
                <p:oleObj name="Worksheet" r:id="rId3" imgW="3689165" imgH="3352931" progId="Excel.Sheet.8">
                  <p:embed/>
                  <p:pic>
                    <p:nvPicPr>
                      <p:cNvPr id="25" name="Object 3">
                        <a:extLst>
                          <a:ext uri="{FF2B5EF4-FFF2-40B4-BE49-F238E27FC236}">
                            <a16:creationId xmlns:a16="http://schemas.microsoft.com/office/drawing/2014/main" id="{10EA8BEB-9A5E-4865-8429-2E5724FFD9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1593850"/>
                        <a:ext cx="6111875" cy="492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32"/>
            <a:ext cx="10515600" cy="115369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Individual Policy Claims Payout &amp; Maturity</a:t>
            </a:r>
            <a:br>
              <a:rPr lang="en-US" sz="29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2400" b="1" dirty="0">
                <a:solidFill>
                  <a:srgbClr val="7F7F7F"/>
                </a:solidFill>
              </a:rPr>
              <a:t>Number of Policies and Amount</a:t>
            </a:r>
            <a:endParaRPr lang="en-US" sz="2900" b="1" dirty="0">
              <a:solidFill>
                <a:srgbClr val="7F7F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626831"/>
            <a:ext cx="2743200" cy="231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10886-9CBA-4E14-9AC0-5CD4A326EFF1}" type="slidenum">
              <a:rPr lang="en-US" sz="900" smtClean="0"/>
              <a:pPr/>
              <a:t>9</a:t>
            </a:fld>
            <a:endParaRPr lang="en-US" sz="90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44431" y="6318607"/>
            <a:ext cx="6453333" cy="23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900">
                <a:latin typeface="Calibri" panose="020F0502020204030204" pitchFamily="34" charset="0"/>
              </a:rPr>
              <a:t>TPD: Total &amp; Permanent Disability       NOP: Number of Policies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01942" y="1462499"/>
            <a:ext cx="887413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100">
                <a:solidFill>
                  <a:srgbClr val="7F7F7F"/>
                </a:solidFill>
                <a:latin typeface="+mn-lt"/>
                <a:cs typeface="Arial" panose="020B0604020202020204" pitchFamily="34" charset="0"/>
              </a:rPr>
              <a:t> Amount ($million)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656242" y="1643736"/>
            <a:ext cx="661987" cy="26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100">
                <a:solidFill>
                  <a:srgbClr val="7F7F7F"/>
                </a:solidFill>
                <a:latin typeface="+mn-lt"/>
                <a:cs typeface="Arial" panose="020B0604020202020204" pitchFamily="34" charset="0"/>
              </a:rPr>
              <a:t>NOP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534205" y="1524222"/>
            <a:ext cx="16271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600" b="1" u="sng">
                <a:latin typeface="Calibri" panose="020F0502020204030204" pitchFamily="34" charset="0"/>
                <a:cs typeface="Arial" panose="020B0604020202020204" pitchFamily="34" charset="0"/>
              </a:rPr>
              <a:t>Claims Payout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490747"/>
              </p:ext>
            </p:extLst>
          </p:nvPr>
        </p:nvGraphicFramePr>
        <p:xfrm>
          <a:off x="6394450" y="1849438"/>
          <a:ext cx="5618163" cy="410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4241948" imgH="3555912" progId="Excel.Sheet.8">
                  <p:embed/>
                </p:oleObj>
              </mc:Choice>
              <mc:Fallback>
                <p:oleObj name="Worksheet" r:id="rId5" imgW="4241948" imgH="3555912" progId="Excel.Sheet.8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4450" y="1849438"/>
                        <a:ext cx="5618163" cy="410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327090" y="1495007"/>
            <a:ext cx="881062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100">
                <a:solidFill>
                  <a:srgbClr val="7F7F7F"/>
                </a:solidFill>
                <a:latin typeface="+mn-lt"/>
                <a:cs typeface="Arial" panose="020B0604020202020204" pitchFamily="34" charset="0"/>
              </a:rPr>
              <a:t> Amount ($million)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1255669" y="1693420"/>
            <a:ext cx="609600" cy="26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100">
                <a:solidFill>
                  <a:srgbClr val="7F7F7F"/>
                </a:solidFill>
                <a:latin typeface="+mn-lt"/>
                <a:cs typeface="Arial" panose="020B0604020202020204" pitchFamily="34" charset="0"/>
              </a:rPr>
              <a:t>NOP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8163454" y="1647120"/>
            <a:ext cx="1616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600" b="1" u="sng">
                <a:latin typeface="Calibri" panose="020F0502020204030204" pitchFamily="34" charset="0"/>
                <a:cs typeface="Arial" panose="020B0604020202020204" pitchFamily="34" charset="0"/>
              </a:rPr>
              <a:t>Maturity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016844" y="3803878"/>
            <a:ext cx="4572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400" b="1" i="1" dirty="0">
                <a:solidFill>
                  <a:srgbClr val="7F7F7F"/>
                </a:solidFill>
                <a:latin typeface="Calibri" panose="020F0502020204030204" pitchFamily="34" charset="0"/>
              </a:rPr>
              <a:t>399</a:t>
            </a:r>
            <a:endParaRPr lang="en-US" altLang="en-US" sz="1400" b="1" i="1" baseline="30000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6A13D930-4861-4708-94CD-18E198A85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2878" y="3900113"/>
            <a:ext cx="4572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400" b="1" i="1">
                <a:solidFill>
                  <a:srgbClr val="7F7F7F"/>
                </a:solidFill>
                <a:latin typeface="Calibri" panose="020F0502020204030204" pitchFamily="34" charset="0"/>
              </a:rPr>
              <a:t>364</a:t>
            </a:r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E462C810-FA2A-4FE7-A248-B0839E13F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863" y="3740788"/>
            <a:ext cx="4572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400" b="1" i="1">
                <a:solidFill>
                  <a:srgbClr val="7F7F7F"/>
                </a:solidFill>
                <a:latin typeface="Calibri" panose="020F0502020204030204" pitchFamily="34" charset="0"/>
              </a:rPr>
              <a:t>423</a:t>
            </a:r>
            <a:endParaRPr lang="en-US" altLang="en-US" sz="1400" b="1" i="1" baseline="300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 Box 7">
            <a:extLst>
              <a:ext uri="{FF2B5EF4-FFF2-40B4-BE49-F238E27FC236}">
                <a16:creationId xmlns:a16="http://schemas.microsoft.com/office/drawing/2014/main" id="{FF610CE1-6242-442C-B943-D3D75D050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091" y="3894998"/>
            <a:ext cx="4572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400" b="1" i="1">
                <a:solidFill>
                  <a:srgbClr val="7F7F7F"/>
                </a:solidFill>
                <a:latin typeface="Calibri" panose="020F0502020204030204" pitchFamily="34" charset="0"/>
              </a:rPr>
              <a:t>376</a:t>
            </a:r>
          </a:p>
        </p:txBody>
      </p:sp>
      <p:sp>
        <p:nvSpPr>
          <p:cNvPr id="31" name="Text Box 7">
            <a:extLst>
              <a:ext uri="{FF2B5EF4-FFF2-40B4-BE49-F238E27FC236}">
                <a16:creationId xmlns:a16="http://schemas.microsoft.com/office/drawing/2014/main" id="{E1219B81-362D-4C5C-BEAE-4EA4329A9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305" y="3790405"/>
            <a:ext cx="4572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400" b="1" i="1">
                <a:solidFill>
                  <a:srgbClr val="7F7F7F"/>
                </a:solidFill>
                <a:latin typeface="Calibri" panose="020F0502020204030204" pitchFamily="34" charset="0"/>
              </a:rPr>
              <a:t>401</a:t>
            </a:r>
            <a:endParaRPr lang="en-US" altLang="en-US" sz="1400" b="1" i="1" baseline="300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10444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6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FFC000"/>
      </a:accent2>
      <a:accent3>
        <a:srgbClr val="FFC000"/>
      </a:accent3>
      <a:accent4>
        <a:srgbClr val="FFC000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73fbd437-a608-48ab-9162-2177606a814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B4D9D768ACEB4982971553821948AB" ma:contentTypeVersion="3" ma:contentTypeDescription="Create a new document." ma:contentTypeScope="" ma:versionID="8fcf5f7db18c6654168cc0a7bab01370">
  <xsd:schema xmlns:xsd="http://www.w3.org/2001/XMLSchema" xmlns:xs="http://www.w3.org/2001/XMLSchema" xmlns:p="http://schemas.microsoft.com/office/2006/metadata/properties" xmlns:ns2="73fbd437-a608-48ab-9162-2177606a8140" targetNamespace="http://schemas.microsoft.com/office/2006/metadata/properties" ma:root="true" ma:fieldsID="73940173831f19fbc5fe66bedad2351c" ns2:_="">
    <xsd:import namespace="73fbd437-a608-48ab-9162-2177606a81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d437-a608-48ab-9162-2177606a81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0EB740-743B-4645-9552-DD147519C898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73fbd437-a608-48ab-9162-2177606a8140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5285DB1-3A2E-4524-AF4B-0BD704E62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fbd437-a608-48ab-9162-2177606a81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483882-A0C8-40EC-B34F-40778A8200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2460</TotalTime>
  <Words>1807</Words>
  <Application>Microsoft Office PowerPoint</Application>
  <PresentationFormat>Widescreen</PresentationFormat>
  <Paragraphs>378</Paragraphs>
  <Slides>13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Custom Design</vt:lpstr>
      <vt:lpstr>Worksheet</vt:lpstr>
      <vt:lpstr>Life Insurance Industry Results January to March 2023</vt:lpstr>
      <vt:lpstr>New Business (Individual Life &amp; Health) Total Weighted Premium</vt:lpstr>
      <vt:lpstr>PowerPoint Presentation</vt:lpstr>
      <vt:lpstr>PowerPoint Presentation</vt:lpstr>
      <vt:lpstr>PowerPoint Presentation</vt:lpstr>
      <vt:lpstr>PowerPoint Presentation</vt:lpstr>
      <vt:lpstr>In-Force Business (Individual Health) Number of Lives Covered and Total Premium</vt:lpstr>
      <vt:lpstr>Group Life &amp; Health In-Force</vt:lpstr>
      <vt:lpstr>Individual Policy Claims Payout &amp; Maturity Number of Policies and Amount</vt:lpstr>
      <vt:lpstr>Forfeiture &amp; Surrender Rates</vt:lpstr>
      <vt:lpstr>Manpower Number of Employees &amp; Tied Representatives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on HITF Report to delegation from Bank Negara Malaysia</dc:title>
  <dc:creator>Colin</dc:creator>
  <cp:lastModifiedBy>LIA</cp:lastModifiedBy>
  <cp:revision>8</cp:revision>
  <cp:lastPrinted>2020-12-22T02:19:58Z</cp:lastPrinted>
  <dcterms:created xsi:type="dcterms:W3CDTF">2019-12-13T02:33:09Z</dcterms:created>
  <dcterms:modified xsi:type="dcterms:W3CDTF">2023-05-11T01:05:23Z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131093b-ab14-4f1b-a3dd-9fef48e63ad3_Enabled">
    <vt:lpwstr>true</vt:lpwstr>
  </property>
  <property fmtid="{D5CDD505-2E9C-101B-9397-08002B2CF9AE}" pid="3" name="MSIP_Label_6131093b-ab14-4f1b-a3dd-9fef48e63ad3_SetDate">
    <vt:lpwstr>2020-12-23T05:17:38Z</vt:lpwstr>
  </property>
  <property fmtid="{D5CDD505-2E9C-101B-9397-08002B2CF9AE}" pid="4" name="MSIP_Label_6131093b-ab14-4f1b-a3dd-9fef48e63ad3_Method">
    <vt:lpwstr>Standard</vt:lpwstr>
  </property>
  <property fmtid="{D5CDD505-2E9C-101B-9397-08002B2CF9AE}" pid="5" name="MSIP_Label_6131093b-ab14-4f1b-a3dd-9fef48e63ad3_Name">
    <vt:lpwstr>6131093b-ab14-4f1b-a3dd-9fef48e63ad3</vt:lpwstr>
  </property>
  <property fmtid="{D5CDD505-2E9C-101B-9397-08002B2CF9AE}" pid="6" name="MSIP_Label_6131093b-ab14-4f1b-a3dd-9fef48e63ad3_SiteId">
    <vt:lpwstr>7bee083c-fab1-4f95-9e8c-732c66a21e14</vt:lpwstr>
  </property>
  <property fmtid="{D5CDD505-2E9C-101B-9397-08002B2CF9AE}" pid="7" name="MSIP_Label_6131093b-ab14-4f1b-a3dd-9fef48e63ad3_ActionId">
    <vt:lpwstr>c06e2d32-51e6-40b3-b8b7-2c0ba1e92fef</vt:lpwstr>
  </property>
  <property fmtid="{D5CDD505-2E9C-101B-9397-08002B2CF9AE}" pid="8" name="MSIP_Label_6131093b-ab14-4f1b-a3dd-9fef48e63ad3_ContentBits">
    <vt:lpwstr>0</vt:lpwstr>
  </property>
  <property fmtid="{D5CDD505-2E9C-101B-9397-08002B2CF9AE}" pid="9" name="Order">
    <vt:r8>1071600</vt:r8>
  </property>
  <property fmtid="{D5CDD505-2E9C-101B-9397-08002B2CF9AE}" pid="10" name="MediaServiceImageTags">
    <vt:lpwstr/>
  </property>
  <property fmtid="{D5CDD505-2E9C-101B-9397-08002B2CF9AE}" pid="11" name="xd_ProgID">
    <vt:lpwstr/>
  </property>
  <property fmtid="{D5CDD505-2E9C-101B-9397-08002B2CF9AE}" pid="12" name="ContentTypeId">
    <vt:lpwstr>0x01010073F5744B15773D4A9E09AB1E949A23D7</vt:lpwstr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TriggerFlowInfo">
    <vt:lpwstr/>
  </property>
  <property fmtid="{D5CDD505-2E9C-101B-9397-08002B2CF9AE}" pid="17" name="xd_Signature">
    <vt:bool>false</vt:bool>
  </property>
</Properties>
</file>