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8" r:id="rId6"/>
    <p:sldId id="314" r:id="rId7"/>
    <p:sldId id="300" r:id="rId8"/>
    <p:sldId id="315" r:id="rId9"/>
    <p:sldId id="302" r:id="rId10"/>
    <p:sldId id="306" r:id="rId11"/>
    <p:sldId id="305" r:id="rId12"/>
    <p:sldId id="308" r:id="rId13"/>
    <p:sldId id="309" r:id="rId14"/>
    <p:sldId id="310" r:id="rId15"/>
    <p:sldId id="313" r:id="rId16"/>
    <p:sldId id="312" r:id="rId17"/>
    <p:sldId id="295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" initials="Colin" lastIdx="1" clrIdx="0">
    <p:extLst>
      <p:ext uri="{19B8F6BF-5375-455C-9EA6-DF929625EA0E}">
        <p15:presenceInfo xmlns:p15="http://schemas.microsoft.com/office/powerpoint/2012/main" userId="Co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7F7F7F"/>
    <a:srgbClr val="757575"/>
    <a:srgbClr val="4D671B"/>
    <a:srgbClr val="DEECCE"/>
    <a:srgbClr val="EFF6E8"/>
    <a:srgbClr val="0B8F5A"/>
    <a:srgbClr val="009999"/>
    <a:srgbClr val="2B6F4F"/>
    <a:srgbClr val="BF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4" autoAdjust="0"/>
    <p:restoredTop sz="93792" autoAdjust="0"/>
  </p:normalViewPr>
  <p:slideViewPr>
    <p:cSldViewPr snapToGrid="0">
      <p:cViewPr varScale="1">
        <p:scale>
          <a:sx n="142" d="100"/>
          <a:sy n="142" d="100"/>
        </p:scale>
        <p:origin x="176" y="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8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k Hwee Min" userId="777e9cbf-48e5-4acc-bd53-549351fbe184" providerId="ADAL" clId="{5C1488C0-3ED7-4DB6-BFE0-2FEB21779D1D}"/>
    <pc:docChg chg="modSld">
      <pc:chgData name="Tok Hwee Min" userId="777e9cbf-48e5-4acc-bd53-549351fbe184" providerId="ADAL" clId="{5C1488C0-3ED7-4DB6-BFE0-2FEB21779D1D}" dt="2023-02-10T10:04:42.946" v="17" actId="1076"/>
      <pc:docMkLst>
        <pc:docMk/>
      </pc:docMkLst>
      <pc:sldChg chg="modSp mod">
        <pc:chgData name="Tok Hwee Min" userId="777e9cbf-48e5-4acc-bd53-549351fbe184" providerId="ADAL" clId="{5C1488C0-3ED7-4DB6-BFE0-2FEB21779D1D}" dt="2023-02-10T10:04:42.946" v="17" actId="1076"/>
        <pc:sldMkLst>
          <pc:docMk/>
          <pc:sldMk cId="2880104447" sldId="308"/>
        </pc:sldMkLst>
        <pc:spChg chg="mod">
          <ac:chgData name="Tok Hwee Min" userId="777e9cbf-48e5-4acc-bd53-549351fbe184" providerId="ADAL" clId="{5C1488C0-3ED7-4DB6-BFE0-2FEB21779D1D}" dt="2023-02-10T10:03:46.221" v="15" actId="1076"/>
          <ac:spMkLst>
            <pc:docMk/>
            <pc:sldMk cId="2880104447" sldId="308"/>
            <ac:spMk id="7" creationId="{00000000-0000-0000-0000-000000000000}"/>
          </ac:spMkLst>
        </pc:spChg>
        <pc:spChg chg="mod">
          <ac:chgData name="Tok Hwee Min" userId="777e9cbf-48e5-4acc-bd53-549351fbe184" providerId="ADAL" clId="{5C1488C0-3ED7-4DB6-BFE0-2FEB21779D1D}" dt="2023-02-10T10:03:31.097" v="14" actId="1076"/>
          <ac:spMkLst>
            <pc:docMk/>
            <pc:sldMk cId="2880104447" sldId="308"/>
            <ac:spMk id="8" creationId="{00000000-0000-0000-0000-000000000000}"/>
          </ac:spMkLst>
        </pc:spChg>
        <pc:spChg chg="mod">
          <ac:chgData name="Tok Hwee Min" userId="777e9cbf-48e5-4acc-bd53-549351fbe184" providerId="ADAL" clId="{5C1488C0-3ED7-4DB6-BFE0-2FEB21779D1D}" dt="2023-02-10T10:04:42.946" v="17" actId="1076"/>
          <ac:spMkLst>
            <pc:docMk/>
            <pc:sldMk cId="2880104447" sldId="308"/>
            <ac:spMk id="21" creationId="{00000000-0000-0000-0000-000000000000}"/>
          </ac:spMkLst>
        </pc:spChg>
        <pc:graphicFrameChg chg="mod">
          <ac:chgData name="Tok Hwee Min" userId="777e9cbf-48e5-4acc-bd53-549351fbe184" providerId="ADAL" clId="{5C1488C0-3ED7-4DB6-BFE0-2FEB21779D1D}" dt="2023-02-10T10:02:55.182" v="12" actId="1076"/>
          <ac:graphicFrameMkLst>
            <pc:docMk/>
            <pc:sldMk cId="2880104447" sldId="308"/>
            <ac:graphicFrameMk id="10" creationId="{00000000-0000-0000-0000-000000000000}"/>
          </ac:graphicFrameMkLst>
        </pc:graphicFrameChg>
        <pc:graphicFrameChg chg="mod">
          <ac:chgData name="Tok Hwee Min" userId="777e9cbf-48e5-4acc-bd53-549351fbe184" providerId="ADAL" clId="{5C1488C0-3ED7-4DB6-BFE0-2FEB21779D1D}" dt="2023-02-10T10:03:23.817" v="13" actId="1076"/>
          <ac:graphicFrameMkLst>
            <pc:docMk/>
            <pc:sldMk cId="2880104447" sldId="308"/>
            <ac:graphicFrameMk id="25" creationId="{10EA8BEB-9A5E-4865-8429-2E5724FFD944}"/>
          </ac:graphicFrameMkLst>
        </pc:graphicFrameChg>
      </pc:sldChg>
      <pc:sldChg chg="modSp">
        <pc:chgData name="Tok Hwee Min" userId="777e9cbf-48e5-4acc-bd53-549351fbe184" providerId="ADAL" clId="{5C1488C0-3ED7-4DB6-BFE0-2FEB21779D1D}" dt="2023-02-09T16:32:51.101" v="1"/>
        <pc:sldMkLst>
          <pc:docMk/>
          <pc:sldMk cId="57357251" sldId="310"/>
        </pc:sldMkLst>
        <pc:graphicFrameChg chg="mod">
          <ac:chgData name="Tok Hwee Min" userId="777e9cbf-48e5-4acc-bd53-549351fbe184" providerId="ADAL" clId="{5C1488C0-3ED7-4DB6-BFE0-2FEB21779D1D}" dt="2023-02-09T16:32:51.101" v="1"/>
          <ac:graphicFrameMkLst>
            <pc:docMk/>
            <pc:sldMk cId="57357251" sldId="310"/>
            <ac:graphicFrameMk id="15" creationId="{94DAFEFD-67B3-4873-8520-35375BDF0148}"/>
          </ac:graphicFrameMkLst>
        </pc:graphicFrameChg>
      </pc:sldChg>
      <pc:sldChg chg="modSp mod">
        <pc:chgData name="Tok Hwee Min" userId="777e9cbf-48e5-4acc-bd53-549351fbe184" providerId="ADAL" clId="{5C1488C0-3ED7-4DB6-BFE0-2FEB21779D1D}" dt="2023-02-10T09:00:07.714" v="3" actId="20577"/>
        <pc:sldMkLst>
          <pc:docMk/>
          <pc:sldMk cId="3991255899" sldId="314"/>
        </pc:sldMkLst>
        <pc:spChg chg="mod">
          <ac:chgData name="Tok Hwee Min" userId="777e9cbf-48e5-4acc-bd53-549351fbe184" providerId="ADAL" clId="{5C1488C0-3ED7-4DB6-BFE0-2FEB21779D1D}" dt="2023-02-10T09:00:07.714" v="3" actId="20577"/>
          <ac:spMkLst>
            <pc:docMk/>
            <pc:sldMk cId="3991255899" sldId="314"/>
            <ac:spMk id="10" creationId="{E8FDA4AF-69D3-435D-B476-5A2B88C0A269}"/>
          </ac:spMkLst>
        </pc:spChg>
      </pc:sldChg>
    </pc:docChg>
  </pc:docChgLst>
  <pc:docChgLst>
    <pc:chgData name="Timothy Tham" userId="83df346b-3b7d-4a1c-b2c0-7560520f9c78" providerId="ADAL" clId="{E8B1F75A-CD46-574E-BDAC-284F7C76F187}"/>
    <pc:docChg chg="modSld">
      <pc:chgData name="Timothy Tham" userId="83df346b-3b7d-4a1c-b2c0-7560520f9c78" providerId="ADAL" clId="{E8B1F75A-CD46-574E-BDAC-284F7C76F187}" dt="2023-02-13T01:38:43.963" v="1" actId="20577"/>
      <pc:docMkLst>
        <pc:docMk/>
      </pc:docMkLst>
      <pc:sldChg chg="modSp mod">
        <pc:chgData name="Timothy Tham" userId="83df346b-3b7d-4a1c-b2c0-7560520f9c78" providerId="ADAL" clId="{E8B1F75A-CD46-574E-BDAC-284F7C76F187}" dt="2023-02-13T01:38:43.963" v="1" actId="20577"/>
        <pc:sldMkLst>
          <pc:docMk/>
          <pc:sldMk cId="2795250742" sldId="256"/>
        </pc:sldMkLst>
        <pc:spChg chg="mod">
          <ac:chgData name="Timothy Tham" userId="83df346b-3b7d-4a1c-b2c0-7560520f9c78" providerId="ADAL" clId="{E8B1F75A-CD46-574E-BDAC-284F7C76F187}" dt="2023-02-13T01:38:43.963" v="1" actId="20577"/>
          <ac:spMkLst>
            <pc:docMk/>
            <pc:sldMk cId="2795250742" sldId="256"/>
            <ac:spMk id="3" creationId="{7D53AD18-2850-4282-B66A-ABDB1D71DB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D47F77-91E0-4DC4-AF0C-58ABF882B7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441" cy="49533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1AE3D-0F2F-4938-A9BE-E4B1F1C6B7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99" y="1"/>
            <a:ext cx="2919441" cy="49533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7B117710-659E-48F3-B42B-0F78A00BCF71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258C5-5B9D-4557-A8F1-C27D8FA072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0977"/>
            <a:ext cx="2919441" cy="49533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26BAF-0673-495A-B27A-68EBF675E7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99" y="9370977"/>
            <a:ext cx="2919441" cy="49533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1196CA9A-F968-4D0B-A788-4DCEABA5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4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r">
              <a:defRPr sz="1200"/>
            </a:lvl1pPr>
          </a:lstStyle>
          <a:p>
            <a:fld id="{6DE9A928-4B02-4017-9991-6944E76F0B69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40" rIns="92478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2478" tIns="46240" rIns="92478" bIns="462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F256E20B-D0C7-47F3-AB98-8A4D2D2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3B7511-EF14-445D-B675-8E3330AB4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4239" r="-698" b="42472"/>
          <a:stretch/>
        </p:blipFill>
        <p:spPr>
          <a:xfrm>
            <a:off x="0" y="0"/>
            <a:ext cx="12277725" cy="1655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39917C-895D-4991-AAB0-E017B6881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C0799-01F2-40CB-BED4-B69709306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79A73-CBAE-420B-AC1F-A834A3DC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450" y="6356350"/>
            <a:ext cx="2743200" cy="365125"/>
          </a:xfrm>
        </p:spPr>
        <p:txBody>
          <a:bodyPr/>
          <a:lstStyle/>
          <a:p>
            <a:fld id="{6836BE66-0A19-4699-B814-1797A3B1D390}" type="datetime1">
              <a:rPr lang="en-US" smtClean="0"/>
              <a:t>2/13/23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331B6-B522-4F7C-AB6D-317C7574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FD961-BDCD-4AB7-B83F-784B3276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11" y="64346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F049C65-504A-4F06-9CFD-9F8DB822A8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7" y="5564015"/>
            <a:ext cx="704848" cy="704848"/>
          </a:xfrm>
          <a:prstGeom prst="rect">
            <a:avLst/>
          </a:prstGeom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BA0ADBAB-CD1E-4FBB-9DD2-7CA2B5DCFB32}"/>
              </a:ext>
            </a:extLst>
          </p:cNvPr>
          <p:cNvSpPr/>
          <p:nvPr userDrawn="1"/>
        </p:nvSpPr>
        <p:spPr>
          <a:xfrm rot="-5400000">
            <a:off x="895670" y="8417431"/>
            <a:ext cx="116648" cy="2479489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36A498E2-103D-400A-99A5-536942CF4C9B}"/>
              </a:ext>
            </a:extLst>
          </p:cNvPr>
          <p:cNvSpPr/>
          <p:nvPr userDrawn="1"/>
        </p:nvSpPr>
        <p:spPr>
          <a:xfrm rot="-5400000">
            <a:off x="933771" y="5364255"/>
            <a:ext cx="116648" cy="1984190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8FC30945-EC1D-4C87-AEC8-86B3A034EAFC}"/>
              </a:ext>
            </a:extLst>
          </p:cNvPr>
          <p:cNvSpPr/>
          <p:nvPr userDrawn="1"/>
        </p:nvSpPr>
        <p:spPr>
          <a:xfrm rot="-5400000">
            <a:off x="10900582" y="-700382"/>
            <a:ext cx="114230" cy="2468603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C6B3A-AA30-4237-A7F4-CCE1FC563B4C}"/>
              </a:ext>
            </a:extLst>
          </p:cNvPr>
          <p:cNvSpPr txBox="1"/>
          <p:nvPr userDrawn="1"/>
        </p:nvSpPr>
        <p:spPr>
          <a:xfrm>
            <a:off x="0" y="6545328"/>
            <a:ext cx="121919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9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Confidential information.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343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5435-3D56-4B58-A1EE-831C9C24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53EEF-0E7E-421E-A913-E78C29FF4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2487C-C835-458D-9EEF-942EFF48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B1E1-0E3D-4C9D-B266-A6DD9D625AAF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063E9-D9AD-4A4C-B1CB-65AE53F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5D23-D8A4-4319-8C0B-4ADA3DD7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85F91-78A3-4D40-8265-B725404CA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6332F-7F16-4BA3-8B32-91869821F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2pPr>
              <a:buFont typeface="Calibri" panose="020F0502020204030204" pitchFamily="34" charset="0"/>
              <a:buChar char="-"/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D767-4D5B-4B01-990D-115B18FF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81D6-09DB-4C72-BF1E-9AF8995F0250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8F414-5D2A-429D-831B-2A7B57C4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00756-1E8D-4B83-A7E2-4897F24F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2A0D-6005-44FE-8992-ADEFC4B6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02"/>
            <a:ext cx="10515600" cy="115369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E9A9-DC4D-4638-BD3F-A11B83F13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880"/>
            <a:ext cx="10515600" cy="4465083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75883-7256-4E76-909A-79AAC52F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6EC-841F-4EA2-A0D6-140EA0121C7F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19F02-A918-4476-902C-38C44831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55261-164B-493D-833F-3422F254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4181A5F2-9F29-445F-9F22-BA47E0EEF99A}"/>
              </a:ext>
            </a:extLst>
          </p:cNvPr>
          <p:cNvSpPr/>
          <p:nvPr userDrawn="1"/>
        </p:nvSpPr>
        <p:spPr>
          <a:xfrm rot="-5400000">
            <a:off x="10900582" y="-700382"/>
            <a:ext cx="114230" cy="2468603"/>
          </a:xfrm>
          <a:prstGeom prst="rect">
            <a:avLst/>
          </a:prstGeom>
          <a:solidFill>
            <a:srgbClr val="F5B538"/>
          </a:solidFill>
        </p:spPr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F933D5B-AEE9-49C1-AFCE-56E8CC83A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7" y="5564015"/>
            <a:ext cx="704848" cy="704848"/>
          </a:xfrm>
          <a:prstGeom prst="rect">
            <a:avLst/>
          </a:prstGeom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933000A4-0724-4986-AA34-0114E74F0457}"/>
              </a:ext>
            </a:extLst>
          </p:cNvPr>
          <p:cNvSpPr/>
          <p:nvPr userDrawn="1"/>
        </p:nvSpPr>
        <p:spPr>
          <a:xfrm rot="-5400000">
            <a:off x="933771" y="5364255"/>
            <a:ext cx="116648" cy="1984190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1A5AF-13B4-4AE0-9B42-A1439457E284}"/>
              </a:ext>
            </a:extLst>
          </p:cNvPr>
          <p:cNvSpPr txBox="1"/>
          <p:nvPr userDrawn="1"/>
        </p:nvSpPr>
        <p:spPr>
          <a:xfrm>
            <a:off x="0" y="6545328"/>
            <a:ext cx="121919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9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Confidential information.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379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ECFB-CBC0-4716-8498-B4E81DAF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E6919-70E0-4FFD-9C3B-629F8D94A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5315-2247-4A4C-BDEA-A14C9F0F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B298-A244-4705-ACC9-6D9A40123445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E1DC-B4CF-4CE0-AB84-8E7E172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69A49-D6D2-4B2B-8D93-47F85688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0E5E-F95B-43A2-90FA-5550512F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D2FA6-D26A-41C1-A3FA-2E8637163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4DE03-5C85-4F34-BB18-C85E906CD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buSzPct val="80000"/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6F8BF-DE8B-450A-B289-B09FEE4F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86A2-2B45-4D47-8B24-D2A4268D15BC}" type="datetime1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CB05A-3E4A-4612-BD95-89DDC097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4FCA3-A698-4853-9C8A-41DF8EAA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655D-1DA7-4A8B-B8CD-8C3FD93F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EF053-407E-4BB4-8E1C-DB4C6CEA3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24FBF-3B1F-4B08-AE8E-A6E4408B6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F323E-C605-4233-8E1B-575DDA309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3D4FC-5B4D-4B0C-ABA4-FAD1F4E52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06BCC-923C-4CA2-91CA-9C908173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08F0-C082-4F3E-ABBD-02CE769C9C58}" type="datetime1">
              <a:rPr lang="en-US" smtClean="0"/>
              <a:t>2/13/23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91A4B-0563-42F3-A9EF-BEDD4293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9B807-A47D-4E5F-8965-38389FE7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5B06-392A-4802-A127-268A074A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21202-CDCA-4AA6-9321-C0DB3260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619-6A72-449A-88C2-DC7A8823ABE8}" type="datetime1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E5665-B995-47CF-A308-342E4880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25588-B068-427F-BD70-9ED6BD2A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B90AA-9CEE-4958-876F-469D22F0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EF3F-0DB5-4FC9-88F3-64A1FB31C7F9}" type="datetime1">
              <a:rPr lang="en-US" smtClean="0"/>
              <a:t>2/13/23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E481B-7AF6-4997-A3BD-FADAF770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9AF49-4CC6-4DE2-96FC-D951D95C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A601-4E46-4D7D-A102-A5D4C2DC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05D4-CDF9-4229-94CE-3116214C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buFont typeface="Calibri" panose="020F0502020204030204" pitchFamily="34" charset="0"/>
              <a:buChar char="-"/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E670C-71C1-406E-A74D-5D344CC4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679F9-8E6E-4A72-8B2B-2F1AD3C4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482D-5A4A-46A0-8249-660C455B8A48}" type="datetime1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2541E-AE29-4DAC-85BD-1E8BA1EB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06846-215C-413B-ADA5-41399168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031B-2366-48F0-9B78-2E0B1886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D003E-436C-47D3-8C00-84F0D52B7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A9B3D-30E7-4A2F-98D6-5F65F9D43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77B9D-041F-4BD8-A458-99044773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8CF-65E9-4C18-8BF3-2BF4BC60A362}" type="datetime1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A276D-829F-4B32-A6E5-4F59A77F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970F8-A4C9-4834-8DC1-7C20BF2B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2B455-C87D-4EE5-B491-58E79083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E1A99-3FBD-480D-8443-88C05964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B9E0D-7787-4E42-A147-1C38D5B0A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DC0F-0E0D-456F-997D-90D1127C33E3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2FC-FDA4-4C00-8057-29195FF6A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557D-ABDD-4214-B412-1C553CDD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5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524" y="2497200"/>
            <a:ext cx="9162878" cy="1646302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Life </a:t>
            </a:r>
            <a:r>
              <a:rPr lang="en-US" sz="4800">
                <a:solidFill>
                  <a:schemeClr val="tx1"/>
                </a:solidFill>
              </a:rPr>
              <a:t>Insurance Industry </a:t>
            </a:r>
            <a:r>
              <a:rPr lang="en-US" sz="4800" dirty="0">
                <a:solidFill>
                  <a:schemeClr val="tx1"/>
                </a:solidFill>
              </a:rPr>
              <a:t>Results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to December 2022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AD18-2850-4282-B66A-ABDB1D71D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550897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/>
              <a:t>13 </a:t>
            </a:r>
            <a:r>
              <a:rPr lang="en-US" sz="2800" dirty="0"/>
              <a:t>February </a:t>
            </a:r>
            <a:r>
              <a:rPr lang="en-US" sz="2800" dirty="0">
                <a:solidFill>
                  <a:schemeClr val="tx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9525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22"/>
            <a:ext cx="10515600" cy="988921"/>
          </a:xfrm>
        </p:spPr>
        <p:txBody>
          <a:bodyPr>
            <a:normAutofit/>
          </a:bodyPr>
          <a:lstStyle/>
          <a:p>
            <a:r>
              <a:rPr lang="en-US" sz="3200" b="1" dirty="0"/>
              <a:t>Forfeiture &amp; Surrender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11137"/>
            <a:ext cx="2743200" cy="24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10</a:t>
            </a:fld>
            <a:endParaRPr lang="en-US" sz="9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63477"/>
              </p:ext>
            </p:extLst>
          </p:nvPr>
        </p:nvGraphicFramePr>
        <p:xfrm>
          <a:off x="923925" y="1454150"/>
          <a:ext cx="4902200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40325" imgH="3429000" progId="Excel.Sheet.8">
                  <p:embed/>
                </p:oleObj>
              </mc:Choice>
              <mc:Fallback>
                <p:oleObj name="Worksheet" r:id="rId2" imgW="4940325" imgH="3429000" progId="Excel.Shee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454150"/>
                        <a:ext cx="4902200" cy="327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7610" y="1508160"/>
            <a:ext cx="5556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8859" y="4108208"/>
            <a:ext cx="6858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200" dirty="0">
                <a:solidFill>
                  <a:srgbClr val="7F7F7F"/>
                </a:solidFill>
                <a:latin typeface="Calibri" panose="020F0502020204030204" pitchFamily="34" charset="0"/>
              </a:rPr>
              <a:t>YTD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37301" y="4617352"/>
            <a:ext cx="47244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Forfeiture Rate = (YTD Forfeitures * 4 / No. of </a:t>
            </a:r>
            <a:r>
              <a:rPr lang="en-US" altLang="en-US" sz="1000" i="1" dirty="0" err="1">
                <a:latin typeface="Calibri" panose="020F0502020204030204" pitchFamily="34" charset="0"/>
              </a:rPr>
              <a:t>Qtrs</a:t>
            </a:r>
            <a:r>
              <a:rPr lang="en-US" altLang="en-US" sz="1000" i="1" dirty="0">
                <a:latin typeface="Calibri" panose="020F0502020204030204" pitchFamily="34" charset="0"/>
              </a:rPr>
              <a:t> Elapsed) / [YTD NB +NB1+NB2+ NB3]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NB1 = New Biz for Reporting Year – 1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NB2 = New Biz for Reporting Year – 2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NB3 = NB in Q3 to Q4 of Reporting Year – 3  if Q=1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        = NB in Q3 to Q4 of Reporting Year – 3  if Q=2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        = NB in Q4 of Reporting Year – 3             if Q=3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        = 0                                                                 if Q=4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019225" y="5957202"/>
            <a:ext cx="5186366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dirty="0">
                <a:latin typeface="Calibri" panose="020F0502020204030204" pitchFamily="34" charset="0"/>
              </a:rPr>
              <a:t>Forfeiture policies are policies terminated before any cash values have been accumulated.</a:t>
            </a:r>
          </a:p>
        </p:txBody>
      </p:sp>
      <p:graphicFrame>
        <p:nvGraphicFramePr>
          <p:cNvPr id="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827954"/>
              </p:ext>
            </p:extLst>
          </p:nvPr>
        </p:nvGraphicFramePr>
        <p:xfrm>
          <a:off x="6013450" y="1763713"/>
          <a:ext cx="5054600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260887" imgH="2216238" progId="Excel.Sheet.8">
                  <p:embed/>
                </p:oleObj>
              </mc:Choice>
              <mc:Fallback>
                <p:oleObj name="Worksheet" r:id="rId4" imgW="4260887" imgH="2216238" progId="Excel.Sheet.8">
                  <p:embed/>
                  <p:pic>
                    <p:nvPicPr>
                      <p:cNvPr id="1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763713"/>
                        <a:ext cx="5054600" cy="265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071379" y="1577664"/>
            <a:ext cx="5556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075214" y="4120490"/>
            <a:ext cx="6096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YTD 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380014" y="4616726"/>
            <a:ext cx="4374287" cy="10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 dirty="0">
                <a:latin typeface="Calibri" panose="020F0502020204030204" pitchFamily="34" charset="0"/>
              </a:rPr>
              <a:t>Surrender Rate = (YTD Surrender * 4 / Q) / [IF4 * (1 – Q  / 4) + IF3 *(Q / 4)]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 dirty="0">
                <a:latin typeface="Calibri" panose="020F0502020204030204" pitchFamily="34" charset="0"/>
              </a:rPr>
              <a:t>Q   = No. of </a:t>
            </a:r>
            <a:r>
              <a:rPr lang="en-US" altLang="en-US" sz="1100" i="1" dirty="0" err="1">
                <a:latin typeface="Calibri" panose="020F0502020204030204" pitchFamily="34" charset="0"/>
              </a:rPr>
              <a:t>Qtrs</a:t>
            </a:r>
            <a:r>
              <a:rPr lang="en-US" altLang="en-US" sz="1100" i="1" dirty="0">
                <a:latin typeface="Calibri" panose="020F0502020204030204" pitchFamily="34" charset="0"/>
              </a:rPr>
              <a:t> Elapsed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 dirty="0">
                <a:latin typeface="Calibri" panose="020F0502020204030204" pitchFamily="34" charset="0"/>
              </a:rPr>
              <a:t>IF3 = Annual Premium in Force, Year of  Reporting – 3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 dirty="0">
                <a:latin typeface="Calibri" panose="020F0502020204030204" pitchFamily="34" charset="0"/>
              </a:rPr>
              <a:t>IF4 = Annual Premium in Force, Year of  Reporting – 4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100" i="1" dirty="0">
              <a:latin typeface="Calibri" panose="020F050202020403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299064" y="1706563"/>
            <a:ext cx="16494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u="sng" dirty="0">
                <a:latin typeface="Calibri" panose="020F0502020204030204" pitchFamily="34" charset="0"/>
                <a:cs typeface="Arial" panose="020B0604020202020204" pitchFamily="34" charset="0"/>
              </a:rPr>
              <a:t>Forfeiture Rates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664936" y="1755253"/>
            <a:ext cx="17256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u="sng" dirty="0">
                <a:latin typeface="Calibri" panose="020F0502020204030204" pitchFamily="34" charset="0"/>
                <a:cs typeface="Arial" panose="020B0604020202020204" pitchFamily="34" charset="0"/>
              </a:rPr>
              <a:t>Surrender Rates</a:t>
            </a:r>
          </a:p>
        </p:txBody>
      </p:sp>
    </p:spTree>
    <p:extLst>
      <p:ext uri="{BB962C8B-B14F-4D97-AF65-F5344CB8AC3E}">
        <p14:creationId xmlns:p14="http://schemas.microsoft.com/office/powerpoint/2010/main" val="201066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94DAFEFD-67B3-4873-8520-35375BDF0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879438"/>
              </p:ext>
            </p:extLst>
          </p:nvPr>
        </p:nvGraphicFramePr>
        <p:xfrm>
          <a:off x="1555750" y="1487488"/>
          <a:ext cx="8929688" cy="477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50226" imgH="4673688" progId="Excel.Sheet.8">
                  <p:embed/>
                </p:oleObj>
              </mc:Choice>
              <mc:Fallback>
                <p:oleObj name="Worksheet" r:id="rId2" imgW="8750226" imgH="4673688" progId="Excel.Sheet.8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94DAFEFD-67B3-4873-8520-35375BDF014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1487488"/>
                        <a:ext cx="8929688" cy="477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1"/>
            <a:ext cx="10515600" cy="1153699"/>
          </a:xfrm>
        </p:spPr>
        <p:txBody>
          <a:bodyPr/>
          <a:lstStyle/>
          <a:p>
            <a:r>
              <a:rPr lang="en-US" sz="3200" b="1" dirty="0"/>
              <a:t>Manpower</a:t>
            </a:r>
            <a:br>
              <a:rPr lang="en-US" dirty="0"/>
            </a:br>
            <a:r>
              <a:rPr lang="en-US" sz="2400" b="1" dirty="0">
                <a:solidFill>
                  <a:srgbClr val="7F7F7F"/>
                </a:solidFill>
              </a:rPr>
              <a:t>Number of Employees &amp; Tied Representatives</a:t>
            </a:r>
            <a:endParaRPr lang="en-US" b="1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596009"/>
            <a:ext cx="2743200" cy="26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11</a:t>
            </a:fld>
            <a:endParaRPr lang="en-US" sz="9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E0D3A92-BA40-494A-ABA7-8E577C73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37" y="5577638"/>
            <a:ext cx="751181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 dirty="0">
                <a:solidFill>
                  <a:srgbClr val="7F7F7F"/>
                </a:solidFill>
                <a:latin typeface="Calibri" panose="020F0502020204030204" pitchFamily="34" charset="0"/>
              </a:rPr>
              <a:t>As at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9DF6744-F669-447A-8DC2-9F8E8403F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35" y="3214905"/>
            <a:ext cx="1152498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rgbClr val="99CC00"/>
                </a:solidFill>
                <a:latin typeface="Calibri" panose="020F0502020204030204" pitchFamily="34" charset="0"/>
              </a:rPr>
              <a:t>Tied Reps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505992F-BCCE-4B70-80A4-3D2D493F2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295" y="4925572"/>
            <a:ext cx="1893389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rgbClr val="FFCC00"/>
                </a:solidFill>
                <a:latin typeface="Calibri" panose="020F0502020204030204" pitchFamily="34" charset="0"/>
              </a:rPr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5735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561" y="2056870"/>
            <a:ext cx="9162878" cy="1646302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Life Insurance Industry Results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to December 2022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AD18-2850-4282-B66A-ABDB1D71D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550897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40999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80872"/>
              </p:ext>
            </p:extLst>
          </p:nvPr>
        </p:nvGraphicFramePr>
        <p:xfrm>
          <a:off x="842481" y="364066"/>
          <a:ext cx="10520737" cy="6119056"/>
        </p:xfrm>
        <a:graphic>
          <a:graphicData uri="http://schemas.openxmlformats.org/drawingml/2006/table">
            <a:tbl>
              <a:tblPr/>
              <a:tblGrid>
                <a:gridCol w="1985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2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Term used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What it means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Single premium (SP) policy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policy where the customer is required to pay only a one-time premium.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Annual premium (AP) policy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policy where the customer is required to pay premiums on a regular frequency over a period of time.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weighted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way to measure growth of the life insurance industry by taking into account fluctuations in the total premium from single premium business, which is sensitive to market conditions: Total weighted premium = Total weighted single premium + Total weighted annual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Weighted single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the amount of single premium.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Weighted annual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the amount of annual premium. However, where the premium payment obligation is less than 10 years, an adjustment is made. For example, an annual premium policy with a 7-year premium payment obligation will be reflected at 70% of the amount of annual premium.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7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Linked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investment-linked policies, and invests in a portfolio of assets to achieve the fund's objective. The fund may be managed by the insurer or external fund manager(s). The price of each unit in a fund depends on how the investments of the fund perform. A policyholder may sell his units to take advantage of price gains.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7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Participating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participating policies. A policyholder receives a share of the investment profit made by the life insurer in the form of a "bonus" or "dividend". Bonuses or dividends are not guaranteed as it depends on how the fund's investments are performing, how many policy claims are drawn from the fund and management expenses incurred.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Non-participating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non-participating policies. A policyholder is not entitled to any profits that the fund may make.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 insurer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insurer registered with MAS to serve the retail market.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Defined market segment (DMS) insurer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insurer registered with MAS to only conduct non-CPF business and with certain policy size condition.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life insurer, and can advise on the products of this company.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Bank distribution /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bank, and can advise on the products of one or more life insurers with which the bank has a distribution agreement.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Financial Adviser (FA) firm, and can advise on the products of the several life insurers with which the FA firm has distribution agreements.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Sum assured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Amount of death benefit.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Integrated plan (IP)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 comprises two parts: Part 1 is MediShield Life, run by the CPF Board to cover Class B2/C wards in public hospitals; Part 2 is an additional private insurance coverage, run by private insurers, typically to cover Class A/B1 wards in public hospitals or private hospitals.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extra benefit that can be bought on top of the basic policy.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Forfeiture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Policies terminated before any cash value has accumulated.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Surrender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Policies terminated after having acquired some cash value. Commonly, it takes two to three years for cash value to accumulate.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64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030" y="2218127"/>
            <a:ext cx="7766936" cy="1145706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tx1"/>
                </a:solidFill>
              </a:rPr>
              <a:t>Thank You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4EDFBBAE-A7BA-46F7-8EB2-63A9072D4AF4}"/>
              </a:ext>
            </a:extLst>
          </p:cNvPr>
          <p:cNvSpPr txBox="1"/>
          <p:nvPr/>
        </p:nvSpPr>
        <p:spPr>
          <a:xfrm>
            <a:off x="3305708" y="4140826"/>
            <a:ext cx="52375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b="1" i="0" dirty="0">
                <a:solidFill>
                  <a:srgbClr val="FCB034"/>
                </a:solidFill>
                <a:effectLst/>
                <a:latin typeface="+mj-lt"/>
              </a:rPr>
              <a:t>Website</a:t>
            </a:r>
          </a:p>
          <a:p>
            <a:pPr algn="ctr"/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www.lia.org.sg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F6F394F3-DEE0-4A1E-A754-C6AB349E5985}"/>
              </a:ext>
            </a:extLst>
          </p:cNvPr>
          <p:cNvSpPr/>
          <p:nvPr/>
        </p:nvSpPr>
        <p:spPr>
          <a:xfrm>
            <a:off x="4778122" y="2837667"/>
            <a:ext cx="2046176" cy="2000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9B20C-AF5B-4E26-A822-0904549BB4FC}"/>
              </a:ext>
            </a:extLst>
          </p:cNvPr>
          <p:cNvSpPr txBox="1"/>
          <p:nvPr/>
        </p:nvSpPr>
        <p:spPr>
          <a:xfrm>
            <a:off x="2783630" y="2986336"/>
            <a:ext cx="62817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FCB034"/>
                </a:solidFill>
                <a:effectLst/>
                <a:latin typeface="+mj-lt"/>
              </a:rPr>
              <a:t>Address</a:t>
            </a:r>
          </a:p>
          <a:p>
            <a:pPr algn="ctr"/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79 Anson Road #11-05</a:t>
            </a:r>
            <a:b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Singapore 079906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C79AE-9D53-4CE5-B508-787A939B3CEC}"/>
              </a:ext>
            </a:extLst>
          </p:cNvPr>
          <p:cNvSpPr txBox="1"/>
          <p:nvPr/>
        </p:nvSpPr>
        <p:spPr>
          <a:xfrm>
            <a:off x="2783630" y="4895206"/>
            <a:ext cx="628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FCB034"/>
                </a:solidFill>
                <a:effectLst/>
                <a:latin typeface="+mj-lt"/>
              </a:rPr>
              <a:t>Email</a:t>
            </a:r>
          </a:p>
          <a:p>
            <a:pPr algn="ctr"/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lia@lia.org.sg</a:t>
            </a:r>
          </a:p>
        </p:txBody>
      </p:sp>
    </p:spTree>
    <p:extLst>
      <p:ext uri="{BB962C8B-B14F-4D97-AF65-F5344CB8AC3E}">
        <p14:creationId xmlns:p14="http://schemas.microsoft.com/office/powerpoint/2010/main" val="427449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4DE7E3BA-6902-4B68-B6EA-2E078E31E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239569"/>
              </p:ext>
            </p:extLst>
          </p:nvPr>
        </p:nvGraphicFramePr>
        <p:xfrm>
          <a:off x="2022076" y="3243262"/>
          <a:ext cx="6381750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99026" imgH="3308394" progId="Excel.Sheet.8">
                  <p:embed/>
                </p:oleObj>
              </mc:Choice>
              <mc:Fallback>
                <p:oleObj name="Worksheet" r:id="rId3" imgW="5499026" imgH="3308394" progId="Excel.Sheet.8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4DE7E3BA-6902-4B68-B6EA-2E078E31EA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076" y="3243262"/>
                        <a:ext cx="6381750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616557"/>
            <a:ext cx="2743200" cy="241443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2</a:t>
            </a:fld>
            <a:endParaRPr lang="en-US" sz="9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760AAF5-169B-42EE-BB5F-2E3ED41D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9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/>
              <a:t>New Business (Individual Life &amp;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Total Weighted Premium</a:t>
            </a:r>
          </a:p>
        </p:txBody>
      </p:sp>
      <p:graphicFrame>
        <p:nvGraphicFramePr>
          <p:cNvPr id="9" name="Group 438">
            <a:extLst>
              <a:ext uri="{FF2B5EF4-FFF2-40B4-BE49-F238E27FC236}">
                <a16:creationId xmlns:a16="http://schemas.microsoft.com/office/drawing/2014/main" id="{60E95126-B9F4-4D89-9CA8-FDF67119E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71232"/>
              </p:ext>
            </p:extLst>
          </p:nvPr>
        </p:nvGraphicFramePr>
        <p:xfrm>
          <a:off x="955619" y="982351"/>
          <a:ext cx="9367185" cy="2038301"/>
        </p:xfrm>
        <a:graphic>
          <a:graphicData uri="http://schemas.openxmlformats.org/drawingml/2006/table">
            <a:tbl>
              <a:tblPr/>
              <a:tblGrid>
                <a:gridCol w="176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1061">
                <a:tc rowSpan="2">
                  <a:txBody>
                    <a:bodyPr/>
                    <a:lstStyle/>
                    <a:p>
                      <a:pPr lvl="0" algn="l" rtl="0" fontAlgn="ctr"/>
                      <a:r>
                        <a:rPr lang="en-SG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Weighted basis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Q4’21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Q4’22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Q4’21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 from corresponding period in 2021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61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Q4’22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Premium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$2,581.6m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$2,345.1m 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$547.4m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$389.9m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1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Premium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$2,799.1m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$2,753.2m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$726.7m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$843.0m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$5,380.7m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$5,098.3m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$1,274.1m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$1,232.9m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 Box 4">
            <a:extLst>
              <a:ext uri="{FF2B5EF4-FFF2-40B4-BE49-F238E27FC236}">
                <a16:creationId xmlns:a16="http://schemas.microsoft.com/office/drawing/2014/main" id="{4C26CC2F-A69B-49FB-B77E-E183AFDF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538" y="4504475"/>
            <a:ext cx="1652588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 dirty="0">
                <a:solidFill>
                  <a:srgbClr val="333399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 dirty="0">
                <a:solidFill>
                  <a:srgbClr val="333399"/>
                </a:solidFill>
                <a:latin typeface="Calibri" panose="020F0502020204030204" pitchFamily="34" charset="0"/>
              </a:rPr>
              <a:t>Single Premium (Non-CPF)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1E62559-4CA8-45DC-A963-B02F07B0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538" y="4932253"/>
            <a:ext cx="1414463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 dirty="0">
                <a:solidFill>
                  <a:srgbClr val="FFCC00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 dirty="0">
                <a:solidFill>
                  <a:srgbClr val="FFCC00"/>
                </a:solidFill>
                <a:latin typeface="Calibri" panose="020F0502020204030204" pitchFamily="34" charset="0"/>
              </a:rPr>
              <a:t>Single Premium (CPF)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CFE2456-B6BF-40A3-9CEF-9217898F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538" y="5635923"/>
            <a:ext cx="1109663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 dirty="0">
                <a:solidFill>
                  <a:schemeClr val="accent1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 dirty="0">
                <a:solidFill>
                  <a:schemeClr val="accent1"/>
                </a:solidFill>
                <a:latin typeface="Calibri" panose="020F0502020204030204" pitchFamily="34" charset="0"/>
              </a:rPr>
              <a:t>Annual Premium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FBFD856-2A05-411A-A66B-E5C52E83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112" y="4479082"/>
            <a:ext cx="2191122" cy="111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Weighted Single Premium is based on 10% of Single Premium 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900" dirty="0">
                <a:latin typeface="Calibri" panose="020F0502020204030204" pitchFamily="34" charset="0"/>
              </a:rPr>
              <a:t>Weighted Annual Premium is based on 100% of Annual Premium with adjustment for premium payment terms of less than 10 years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900" dirty="0">
                <a:latin typeface="Calibri" panose="020F0502020204030204" pitchFamily="34" charset="0"/>
              </a:rPr>
              <a:t>YTD: Year to date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1D9B5825-DF48-4199-A6DB-CB8D0E1D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178" y="3389112"/>
            <a:ext cx="822325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 	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8E7C82A4-EAB4-49C9-9630-C2FA6B80D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635" y="3976524"/>
            <a:ext cx="11049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1,234.4</a:t>
            </a:r>
            <a:endParaRPr lang="en-US" altLang="en-US" sz="14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1FC51C05-4073-4AAE-941E-AE45A7BC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947" y="3660411"/>
            <a:ext cx="11049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1,446.6</a:t>
            </a:r>
            <a:endParaRPr lang="en-US" altLang="en-US" sz="14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41C859DE-041A-4D20-878A-15EB23D7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029" y="4444723"/>
            <a:ext cx="646113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965.8</a:t>
            </a:r>
            <a:endParaRPr lang="en-US" altLang="en-US" sz="14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7D8E74E1-B541-4EE8-B642-F8026600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440" y="4850929"/>
            <a:ext cx="646113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695.1</a:t>
            </a:r>
            <a:endParaRPr lang="en-US" altLang="en-US" sz="14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6E15BAD1-6606-48FF-ABEE-F2ADC989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962" y="3945709"/>
            <a:ext cx="11049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1,274.1</a:t>
            </a:r>
            <a:endParaRPr lang="en-US" altLang="en-US" sz="14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DD9421A1-E08B-4AA7-B481-5E0F37E29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374" y="3678696"/>
            <a:ext cx="1104900" cy="3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1,428.1</a:t>
            </a:r>
            <a:endParaRPr lang="en-US" altLang="en-US" sz="14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8B480AA4-F037-E8ED-4481-330F20637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379" y="3760060"/>
            <a:ext cx="1104900" cy="65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   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1,213.4*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33B5342F-B0D3-6A61-8337-0A8BDC47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01" y="3747752"/>
            <a:ext cx="1104900" cy="65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  1,413.9 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5513A31-97FA-F058-9C48-3A74A7E2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888" y="3994809"/>
            <a:ext cx="1104900" cy="65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   1,238.2 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14504E0-0154-EDA3-6130-1E50F658E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0979" y="3987411"/>
            <a:ext cx="1104900" cy="65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 1,232.9 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50" b="1" i="1" dirty="0">
                <a:solidFill>
                  <a:srgbClr val="464646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A2FEAFC-6021-BA3B-D7BB-FA228D63C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434" y="5572045"/>
            <a:ext cx="220980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*Updated figures, due to revisions made after release of Q1 2022 results.  </a:t>
            </a:r>
            <a:endParaRPr lang="en-US" altLang="en-US" sz="9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0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3">
            <a:extLst>
              <a:ext uri="{FF2B5EF4-FFF2-40B4-BE49-F238E27FC236}">
                <a16:creationId xmlns:a16="http://schemas.microsoft.com/office/drawing/2014/main" id="{84BB205B-6848-453C-903B-FC8651D517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807" y="4351762"/>
          <a:ext cx="4251325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321038" imgH="2368375" progId="Excel.Sheet.8">
                  <p:embed/>
                </p:oleObj>
              </mc:Choice>
              <mc:Fallback>
                <p:oleObj name="Worksheet" r:id="rId3" imgW="3321038" imgH="2368375" progId="Excel.Sheet.8">
                  <p:embed/>
                  <p:pic>
                    <p:nvPicPr>
                      <p:cNvPr id="43" name="Object 43">
                        <a:extLst>
                          <a:ext uri="{FF2B5EF4-FFF2-40B4-BE49-F238E27FC236}">
                            <a16:creationId xmlns:a16="http://schemas.microsoft.com/office/drawing/2014/main" id="{84BB205B-6848-453C-903B-FC8651D51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07" y="4351762"/>
                        <a:ext cx="4251325" cy="303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">
            <a:extLst>
              <a:ext uri="{FF2B5EF4-FFF2-40B4-BE49-F238E27FC236}">
                <a16:creationId xmlns:a16="http://schemas.microsoft.com/office/drawing/2014/main" id="{85F4C3D8-176B-4FF2-ACFB-E09BAF3D9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126350"/>
              </p:ext>
            </p:extLst>
          </p:nvPr>
        </p:nvGraphicFramePr>
        <p:xfrm>
          <a:off x="-47625" y="1789113"/>
          <a:ext cx="5124450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829235" imgH="2006556" progId="Excel.Sheet.8">
                  <p:embed/>
                </p:oleObj>
              </mc:Choice>
              <mc:Fallback>
                <p:oleObj name="Worksheet" r:id="rId5" imgW="3829235" imgH="2006556" progId="Excel.Sheet.8">
                  <p:embed/>
                  <p:pic>
                    <p:nvPicPr>
                      <p:cNvPr id="41" name="Object 4">
                        <a:extLst>
                          <a:ext uri="{FF2B5EF4-FFF2-40B4-BE49-F238E27FC236}">
                            <a16:creationId xmlns:a16="http://schemas.microsoft.com/office/drawing/2014/main" id="{85F4C3D8-176B-4FF2-ACFB-E09BAF3D9C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1789113"/>
                        <a:ext cx="5124450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4">
            <a:extLst>
              <a:ext uri="{FF2B5EF4-FFF2-40B4-BE49-F238E27FC236}">
                <a16:creationId xmlns:a16="http://schemas.microsoft.com/office/drawing/2014/main" id="{1814F6E6-9B1B-416C-B429-5E8E1CAA9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9290" y="4282902"/>
          <a:ext cx="38544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3048000" imgH="1828668" progId="Excel.Sheet.8">
                  <p:embed/>
                </p:oleObj>
              </mc:Choice>
              <mc:Fallback>
                <p:oleObj name="Worksheet" r:id="rId7" imgW="3048000" imgH="1828668" progId="Excel.Sheet.8">
                  <p:embed/>
                  <p:pic>
                    <p:nvPicPr>
                      <p:cNvPr id="42" name="Object 44">
                        <a:extLst>
                          <a:ext uri="{FF2B5EF4-FFF2-40B4-BE49-F238E27FC236}">
                            <a16:creationId xmlns:a16="http://schemas.microsoft.com/office/drawing/2014/main" id="{1814F6E6-9B1B-416C-B429-5E8E1CAA9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290" y="4282902"/>
                        <a:ext cx="385445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3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0F44DD2B-F025-4F2E-963B-F95EC2B74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093320"/>
              </p:ext>
            </p:extLst>
          </p:nvPr>
        </p:nvGraphicFramePr>
        <p:xfrm>
          <a:off x="7289800" y="1601788"/>
          <a:ext cx="3903663" cy="314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3257513" imgH="2628900" progId="Excel.Sheet.8">
                  <p:embed/>
                </p:oleObj>
              </mc:Choice>
              <mc:Fallback>
                <p:oleObj name="Worksheet" r:id="rId9" imgW="3257513" imgH="2628900" progId="Excel.Sheet.8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0F44DD2B-F025-4F2E-963B-F95EC2B74D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1601788"/>
                        <a:ext cx="3903663" cy="314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CAB50EA5-185C-42F0-83A1-89C9F029C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492356"/>
              </p:ext>
            </p:extLst>
          </p:nvPr>
        </p:nvGraphicFramePr>
        <p:xfrm>
          <a:off x="3354388" y="1798638"/>
          <a:ext cx="5105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3816214" imgH="1993944" progId="Excel.Sheet.8">
                  <p:embed/>
                </p:oleObj>
              </mc:Choice>
              <mc:Fallback>
                <p:oleObj name="Worksheet" r:id="rId11" imgW="3816214" imgH="1993944" progId="Excel.Sheet.8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CAB50EA5-185C-42F0-83A1-89C9F029CA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1798638"/>
                        <a:ext cx="51054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E8FDA4AF-69D3-435D-B476-5A2B88C0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646" y="3429747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$2,025m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FA0D824-46A2-44CE-9955-22FC36F89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8531" y="2195473"/>
            <a:ext cx="1731113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$ 1,309m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D521ED6-904C-4B11-AE43-17D97A08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676" y="2218300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$1,406m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026BE1E-481A-404A-AD07-E2236EA1E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332" y="3451906"/>
            <a:ext cx="1122168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$2,286m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23B6F286-8D53-4A08-854C-80B3BD117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863" y="2164643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$1,689m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F41C25D6-8054-4CE6-ACF4-8CCD2BBC4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029" y="2177371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$1,765m</a:t>
            </a: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E7D1B203-7060-4E5F-AEF3-7DC0651C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798" y="1738755"/>
            <a:ext cx="148543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 dirty="0">
                <a:latin typeface="Calibri" panose="020F0502020204030204" pitchFamily="34" charset="0"/>
              </a:rPr>
              <a:t>By Fund</a:t>
            </a:r>
            <a:endParaRPr lang="en-US" altLang="en-US" sz="1800" b="1" u="sng" dirty="0">
              <a:latin typeface="Calibri" panose="020F0502020204030204" pitchFamily="34" charset="0"/>
            </a:endParaRPr>
          </a:p>
        </p:txBody>
      </p:sp>
      <p:graphicFrame>
        <p:nvGraphicFramePr>
          <p:cNvPr id="18" name="Object 44">
            <a:extLst>
              <a:ext uri="{FF2B5EF4-FFF2-40B4-BE49-F238E27FC236}">
                <a16:creationId xmlns:a16="http://schemas.microsoft.com/office/drawing/2014/main" id="{9D1EABA4-938D-48E8-B9C1-278449758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306107"/>
              </p:ext>
            </p:extLst>
          </p:nvPr>
        </p:nvGraphicFramePr>
        <p:xfrm>
          <a:off x="7135813" y="4246563"/>
          <a:ext cx="3887787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3" imgW="3073252" imgH="1816188" progId="Excel.Sheet.8">
                  <p:embed/>
                </p:oleObj>
              </mc:Choice>
              <mc:Fallback>
                <p:oleObj name="Worksheet" r:id="rId13" imgW="3073252" imgH="1816188" progId="Excel.Sheet.8">
                  <p:embed/>
                  <p:pic>
                    <p:nvPicPr>
                      <p:cNvPr id="18" name="Object 44">
                        <a:extLst>
                          <a:ext uri="{FF2B5EF4-FFF2-40B4-BE49-F238E27FC236}">
                            <a16:creationId xmlns:a16="http://schemas.microsoft.com/office/drawing/2014/main" id="{9D1EABA4-938D-48E8-B9C1-278449758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3" y="4246563"/>
                        <a:ext cx="3887787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9">
            <a:extLst>
              <a:ext uri="{FF2B5EF4-FFF2-40B4-BE49-F238E27FC236}">
                <a16:creationId xmlns:a16="http://schemas.microsoft.com/office/drawing/2014/main" id="{35723512-0505-4839-8842-3F290C31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8347" y="4560800"/>
            <a:ext cx="86500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$135m</a:t>
            </a: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id="{7E0FD873-4A70-4B7C-9084-3946009A0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794" y="5740116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$4,963m</a:t>
            </a:r>
          </a:p>
        </p:txBody>
      </p:sp>
      <p:sp>
        <p:nvSpPr>
          <p:cNvPr id="21" name="Text Box 63">
            <a:extLst>
              <a:ext uri="{FF2B5EF4-FFF2-40B4-BE49-F238E27FC236}">
                <a16:creationId xmlns:a16="http://schemas.microsoft.com/office/drawing/2014/main" id="{485A214F-09CB-4057-9133-6D22E0BE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456" y="4556485"/>
            <a:ext cx="753603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$91m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761FF6B3-A0FA-452F-A362-0516549E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918" y="5736661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$5,290m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9CE82774-2E46-40C4-BDA7-A17FB1703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009" y="1055661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YTD Q4’22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3C506F2D-D4C1-4E6C-8F3C-4B8E1D4D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560" y="1377945"/>
            <a:ext cx="14674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($5,098m)</a:t>
            </a: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E093AACA-700B-4C1C-BCE5-4E0F7752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234" y="1057783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YTD Q4’20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E10416A6-BBEB-41CE-A5B6-4E5BEB78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81" y="1400334"/>
            <a:ext cx="155377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($4,383m)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189DA365-728B-4A41-BE75-DD747961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873" y="1389349"/>
            <a:ext cx="14674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($5,381m)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7339E53E-4298-48DD-8C5A-BDBF434C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148" y="2218300"/>
            <a:ext cx="87163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$874m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666C4CEF-D574-4776-9AD7-6DEA39650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701" y="3438066"/>
            <a:ext cx="1122168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$1,942m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E946A8B6-4227-4DC6-8C3D-70E04C94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773" y="2149778"/>
            <a:ext cx="10368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$1,567m</a:t>
            </a:r>
          </a:p>
        </p:txBody>
      </p:sp>
      <p:sp>
        <p:nvSpPr>
          <p:cNvPr id="34" name="Text Box 63">
            <a:extLst>
              <a:ext uri="{FF2B5EF4-FFF2-40B4-BE49-F238E27FC236}">
                <a16:creationId xmlns:a16="http://schemas.microsoft.com/office/drawing/2014/main" id="{469E7771-1502-4E77-A11A-1131B7A06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762" y="4514387"/>
            <a:ext cx="97629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$66m</a:t>
            </a:r>
          </a:p>
        </p:txBody>
      </p:sp>
      <p:sp>
        <p:nvSpPr>
          <p:cNvPr id="35" name="Text Box 64">
            <a:extLst>
              <a:ext uri="{FF2B5EF4-FFF2-40B4-BE49-F238E27FC236}">
                <a16:creationId xmlns:a16="http://schemas.microsoft.com/office/drawing/2014/main" id="{EA56221F-CD06-4761-AB67-411D09BF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480" y="5734224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$4,317m</a:t>
            </a: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3B84A81F-A83E-47AE-A226-11EFA8FA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850" y="1057783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YTD Q4’21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25BC2AD0-85F0-4B05-B408-4081EE4A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2530" y="4815370"/>
            <a:ext cx="1731114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Defined Market Segments (DMS): Insurers registered with MAS under “Defined Market Segments” are allowed to only conduct non-CPF business and are subject to a minimum policy size.</a:t>
            </a:r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New Business (Individual Life &amp;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Total Weighted Premium</a:t>
            </a:r>
          </a:p>
        </p:txBody>
      </p:sp>
      <p:sp>
        <p:nvSpPr>
          <p:cNvPr id="39" name="Text Box 30">
            <a:extLst>
              <a:ext uri="{FF2B5EF4-FFF2-40B4-BE49-F238E27FC236}">
                <a16:creationId xmlns:a16="http://schemas.microsoft.com/office/drawing/2014/main" id="{71710787-A1CD-4508-B657-5CE05E8C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602" y="4194290"/>
            <a:ext cx="3211846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 dirty="0">
                <a:latin typeface="Calibri" panose="020F0502020204030204" pitchFamily="34" charset="0"/>
              </a:rPr>
              <a:t>By Insurer Classification</a:t>
            </a:r>
            <a:endParaRPr lang="en-US" altLang="en-US" sz="1800" b="1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5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4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New Business (Individual Life &amp;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By Distribution Channel</a:t>
            </a:r>
          </a:p>
        </p:txBody>
      </p:sp>
      <p:graphicFrame>
        <p:nvGraphicFramePr>
          <p:cNvPr id="39" name="Group 153">
            <a:extLst>
              <a:ext uri="{FF2B5EF4-FFF2-40B4-BE49-F238E27FC236}">
                <a16:creationId xmlns:a16="http://schemas.microsoft.com/office/drawing/2014/main" id="{3ED1BF3A-23B1-4CB6-AE20-305A05D7D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2329"/>
              </p:ext>
            </p:extLst>
          </p:nvPr>
        </p:nvGraphicFramePr>
        <p:xfrm>
          <a:off x="2115042" y="995436"/>
          <a:ext cx="7810757" cy="5482155"/>
        </p:xfrm>
        <a:graphic>
          <a:graphicData uri="http://schemas.openxmlformats.org/drawingml/2006/table">
            <a:tbl>
              <a:tblPr/>
              <a:tblGrid>
                <a:gridCol w="2043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1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47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Q4’20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Q4’21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Q4’22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8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Weighted Premium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$4,383m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$5,381m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$5,098m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$1,579m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 780m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$1,771m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$1,281m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$1,727m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$1,612m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$1,170m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$1,551m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$1,424m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$178m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$189m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$144m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Others*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$134m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$148m 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Policies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1,456,532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1,833,423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1,960,541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653,199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657,681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627,967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126,200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126,169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116,652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359,545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402,709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385,879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206,679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591,282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764,513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Others*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110,909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55,582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65,530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Sum Assured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$158.2b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$142.4b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$142.9b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$72.8b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$60.4b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$62.2b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$20.5b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$23.5b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$21.1b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$50.7b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$46.7b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$46.5b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$5.6b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$7.2b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$7.0b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0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Others*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$8.6b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$4.6b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$6.1b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2" name="Rectangle 10">
            <a:extLst>
              <a:ext uri="{FF2B5EF4-FFF2-40B4-BE49-F238E27FC236}">
                <a16:creationId xmlns:a16="http://schemas.microsoft.com/office/drawing/2014/main" id="{03844BA1-A901-4260-BF35-C9308D39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057" y="6426223"/>
            <a:ext cx="2019434" cy="2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*Products sold without intermediaries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83EC9CED-203C-4816-A3DF-D2E90C3D2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8678" y="4753198"/>
            <a:ext cx="2183321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FA Representatives include representatives of “related FA firms”. A related FA firm is a wholly-owned subsidiary of an insurance company.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3956E68B-6273-4317-B10D-64484C392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056" y="5382323"/>
            <a:ext cx="2207605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Online Direct Channel refers to any web portal or application in the internet created, developed and maintained or operated by any direct life insurer, on which a client may purchase a life policy. This is a new category with data collected starting Q1’19.</a:t>
            </a:r>
          </a:p>
        </p:txBody>
      </p:sp>
    </p:spTree>
    <p:extLst>
      <p:ext uri="{BB962C8B-B14F-4D97-AF65-F5344CB8AC3E}">
        <p14:creationId xmlns:p14="http://schemas.microsoft.com/office/powerpoint/2010/main" val="199491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5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New Business (Individual Life &amp;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Total Sum Assured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3DD53F37-A9E6-4205-9276-A2A1B5AE2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164" y="1811516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50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graphicFrame>
        <p:nvGraphicFramePr>
          <p:cNvPr id="9" name="Object 19">
            <a:extLst>
              <a:ext uri="{FF2B5EF4-FFF2-40B4-BE49-F238E27FC236}">
                <a16:creationId xmlns:a16="http://schemas.microsoft.com/office/drawing/2014/main" id="{11B089C3-6F2D-400E-9544-9C965C9FA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160011"/>
              </p:ext>
            </p:extLst>
          </p:nvPr>
        </p:nvGraphicFramePr>
        <p:xfrm>
          <a:off x="1730375" y="1938338"/>
          <a:ext cx="8499475" cy="417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21687" imgH="3987888" progId="Excel.Sheet.8">
                  <p:embed/>
                </p:oleObj>
              </mc:Choice>
              <mc:Fallback>
                <p:oleObj name="Worksheet" r:id="rId2" imgW="8121687" imgH="3987888" progId="Excel.Sheet.8">
                  <p:embed/>
                  <p:pic>
                    <p:nvPicPr>
                      <p:cNvPr id="9" name="Object 19">
                        <a:extLst>
                          <a:ext uri="{FF2B5EF4-FFF2-40B4-BE49-F238E27FC236}">
                            <a16:creationId xmlns:a16="http://schemas.microsoft.com/office/drawing/2014/main" id="{11B089C3-6F2D-400E-9544-9C965C9FA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1938338"/>
                        <a:ext cx="8499475" cy="417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>
            <a:extLst>
              <a:ext uri="{FF2B5EF4-FFF2-40B4-BE49-F238E27FC236}">
                <a16:creationId xmlns:a16="http://schemas.microsoft.com/office/drawing/2014/main" id="{74926909-060C-47F5-A78D-CD8385D9B3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425137" y="1465846"/>
            <a:ext cx="903614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75757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+0.3%</a:t>
            </a:r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D3F9F8F1-9927-4089-97D6-FC6CCE9A0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863" y="1776400"/>
            <a:ext cx="243787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" name="Line 23">
            <a:extLst>
              <a:ext uri="{FF2B5EF4-FFF2-40B4-BE49-F238E27FC236}">
                <a16:creationId xmlns:a16="http://schemas.microsoft.com/office/drawing/2014/main" id="{BA6ED97A-A25B-4732-971A-E895DDD28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4589" y="1776400"/>
            <a:ext cx="0" cy="252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E3B3CF74-B930-49B1-9AA1-8B155D51CC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736" y="1776400"/>
            <a:ext cx="1" cy="336549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00BB4475-BC39-4363-85B0-667F594B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852" y="5641808"/>
            <a:ext cx="1473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dirty="0">
                <a:solidFill>
                  <a:srgbClr val="7F7F7F"/>
                </a:solidFill>
                <a:latin typeface="Calibri" panose="020F0502020204030204" pitchFamily="34" charset="0"/>
              </a:rPr>
              <a:t>YTD </a:t>
            </a:r>
          </a:p>
        </p:txBody>
      </p:sp>
    </p:spTree>
    <p:extLst>
      <p:ext uri="{BB962C8B-B14F-4D97-AF65-F5344CB8AC3E}">
        <p14:creationId xmlns:p14="http://schemas.microsoft.com/office/powerpoint/2010/main" val="140370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6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New Business (Individual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Total Premium</a:t>
            </a:r>
          </a:p>
        </p:txBody>
      </p:sp>
      <p:graphicFrame>
        <p:nvGraphicFramePr>
          <p:cNvPr id="6" name="Group 438">
            <a:extLst>
              <a:ext uri="{FF2B5EF4-FFF2-40B4-BE49-F238E27FC236}">
                <a16:creationId xmlns:a16="http://schemas.microsoft.com/office/drawing/2014/main" id="{3C60C6F0-C2AB-4085-A70E-6047F7B35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996"/>
              </p:ext>
            </p:extLst>
          </p:nvPr>
        </p:nvGraphicFramePr>
        <p:xfrm>
          <a:off x="935063" y="1169291"/>
          <a:ext cx="8780744" cy="1904649"/>
        </p:xfrm>
        <a:graphic>
          <a:graphicData uri="http://schemas.openxmlformats.org/drawingml/2006/table">
            <a:tbl>
              <a:tblPr/>
              <a:tblGrid>
                <a:gridCol w="152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760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Q4’21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Q4’22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Q4’21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 from corresponding period in 2021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YTD Q4’22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Q4’22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IP and Riders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$298.6m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$306.2m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$77.8m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$90.0m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4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Other Medical Plans and Riders*</a:t>
                      </a:r>
                    </a:p>
                  </a:txBody>
                  <a:tcPr marT="45685" marB="45685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$61.6m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$54.0m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$14.2m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$14.4m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T="45685" marB="45685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$360.2m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$360.2m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$92.0m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$104.4m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132F755D-57AD-4A36-8EEA-2CF303984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109398"/>
              </p:ext>
            </p:extLst>
          </p:nvPr>
        </p:nvGraphicFramePr>
        <p:xfrm>
          <a:off x="1612652" y="3304678"/>
          <a:ext cx="6456362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118748" imgH="4870362" progId="Excel.Sheet.8">
                  <p:embed/>
                </p:oleObj>
              </mc:Choice>
              <mc:Fallback>
                <p:oleObj name="Worksheet" r:id="rId2" imgW="9118748" imgH="4870362" progId="Excel.Sheet.8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132F755D-57AD-4A36-8EEA-2CF303984D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652" y="3304678"/>
                        <a:ext cx="6456362" cy="345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>
            <a:extLst>
              <a:ext uri="{FF2B5EF4-FFF2-40B4-BE49-F238E27FC236}">
                <a16:creationId xmlns:a16="http://schemas.microsoft.com/office/drawing/2014/main" id="{B5A9A4A5-4838-4433-A9DC-976736052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012" y="4669711"/>
            <a:ext cx="2162432" cy="7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New business premium refers to the premium due to the new business sold in the year, as well as incremental premiums from any repricing of plans and change in age-band of the insureds.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0F9AC71-6D4F-4A56-8D35-2EE1DE48C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636" y="3315886"/>
            <a:ext cx="82232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547BE41-34D1-493F-A9B4-C15484DD1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972" y="4315518"/>
            <a:ext cx="849334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96.3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A0836FA-FA94-4840-B169-CD6C585BF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035" y="4421976"/>
            <a:ext cx="84520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92.0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5ACB153-038F-41AB-B829-D84517044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890" y="5205473"/>
            <a:ext cx="1109663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1100" b="1" dirty="0">
                <a:solidFill>
                  <a:schemeClr val="accent1"/>
                </a:solidFill>
                <a:latin typeface="Calibri" panose="020F0502020204030204" pitchFamily="34" charset="0"/>
              </a:rPr>
              <a:t>IP and Riders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AC37273-1F5A-4CB7-A50D-D30B3347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890" y="4446000"/>
            <a:ext cx="141446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1100" b="1" dirty="0">
                <a:solidFill>
                  <a:srgbClr val="FFCC00"/>
                </a:solidFill>
                <a:latin typeface="Calibri" panose="020F0502020204030204" pitchFamily="34" charset="0"/>
              </a:rPr>
              <a:t>Other Medical Plans and Riders*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6D967C68-2B18-4438-8E82-343FA73E7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794" y="4550601"/>
            <a:ext cx="84520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81.8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F6933362-2DB3-45CA-8F33-9BB89CEDA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160" y="4381003"/>
            <a:ext cx="84520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91.4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A7E4396D-EC96-400E-ADCC-665E6F4C2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1301" y="5448831"/>
            <a:ext cx="216243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*These are mostly non-IP plans that are sold to foreigners.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DA01A44-9EE9-919F-7622-6DD30C85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369" y="4538333"/>
            <a:ext cx="849334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82.9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7D5DDE7C-B9CF-16CD-52EB-F9B6CDEFE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079" y="4706490"/>
            <a:ext cx="84520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73.0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8B11F329-31A3-9C0F-E3F3-CDF68D416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563" y="4261995"/>
            <a:ext cx="84520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99.9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93443147-7484-2869-390D-F2665704E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929" y="4218333"/>
            <a:ext cx="84520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104.4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2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347676"/>
              </p:ext>
            </p:extLst>
          </p:nvPr>
        </p:nvGraphicFramePr>
        <p:xfrm>
          <a:off x="1195388" y="2295525"/>
          <a:ext cx="340995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08412" imgH="2704969" progId="Excel.Sheet.8">
                  <p:embed/>
                </p:oleObj>
              </mc:Choice>
              <mc:Fallback>
                <p:oleObj name="Worksheet" r:id="rId2" imgW="3308412" imgH="2704969" progId="Excel.Sheet.8">
                  <p:embed/>
                  <p:pic>
                    <p:nvPicPr>
                      <p:cNvPr id="8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2295525"/>
                        <a:ext cx="340995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686C07C4-DBEB-4B9C-B029-E243AF177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508205"/>
              </p:ext>
            </p:extLst>
          </p:nvPr>
        </p:nvGraphicFramePr>
        <p:xfrm>
          <a:off x="2783074" y="4528295"/>
          <a:ext cx="5994400" cy="185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908365" imgH="1543050" progId="Excel.Sheet.8">
                  <p:embed/>
                </p:oleObj>
              </mc:Choice>
              <mc:Fallback>
                <p:oleObj name="Worksheet" r:id="rId4" imgW="4908365" imgH="1543050" progId="Excel.Sheet.8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686C07C4-DBEB-4B9C-B029-E243AF177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074" y="4528295"/>
                        <a:ext cx="5994400" cy="185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4">
            <a:extLst>
              <a:ext uri="{FF2B5EF4-FFF2-40B4-BE49-F238E27FC236}">
                <a16:creationId xmlns:a16="http://schemas.microsoft.com/office/drawing/2014/main" id="{830C89B8-F135-4EA2-8388-2D4DCBDFF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299811"/>
              </p:ext>
            </p:extLst>
          </p:nvPr>
        </p:nvGraphicFramePr>
        <p:xfrm>
          <a:off x="6919130" y="2162492"/>
          <a:ext cx="3205140" cy="188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035374" imgH="1784262" progId="Excel.Sheet.8">
                  <p:embed/>
                </p:oleObj>
              </mc:Choice>
              <mc:Fallback>
                <p:oleObj name="Worksheet" r:id="rId6" imgW="3035374" imgH="1784262" progId="Excel.Sheet.8">
                  <p:embed/>
                  <p:pic>
                    <p:nvPicPr>
                      <p:cNvPr id="50" name="Object 44">
                        <a:extLst>
                          <a:ext uri="{FF2B5EF4-FFF2-40B4-BE49-F238E27FC236}">
                            <a16:creationId xmlns:a16="http://schemas.microsoft.com/office/drawing/2014/main" id="{830C89B8-F135-4EA2-8388-2D4DCBDFF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130" y="2162492"/>
                        <a:ext cx="3205140" cy="1888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4">
            <a:extLst>
              <a:ext uri="{FF2B5EF4-FFF2-40B4-BE49-F238E27FC236}">
                <a16:creationId xmlns:a16="http://schemas.microsoft.com/office/drawing/2014/main" id="{45DBB2A6-B3D1-4938-93E3-38E1305952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219777"/>
              </p:ext>
            </p:extLst>
          </p:nvPr>
        </p:nvGraphicFramePr>
        <p:xfrm>
          <a:off x="6839388" y="4493727"/>
          <a:ext cx="3559175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3079565" imgH="1625703" progId="Excel.Sheet.8">
                  <p:embed/>
                </p:oleObj>
              </mc:Choice>
              <mc:Fallback>
                <p:oleObj name="Worksheet" r:id="rId8" imgW="3079565" imgH="1625703" progId="Excel.Sheet.8">
                  <p:embed/>
                  <p:pic>
                    <p:nvPicPr>
                      <p:cNvPr id="51" name="Object 44">
                        <a:extLst>
                          <a:ext uri="{FF2B5EF4-FFF2-40B4-BE49-F238E27FC236}">
                            <a16:creationId xmlns:a16="http://schemas.microsoft.com/office/drawing/2014/main" id="{45DBB2A6-B3D1-4938-93E3-38E1305952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388" y="4493727"/>
                        <a:ext cx="3559175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947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/>
              <a:t>In-Force Business (Individual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Number of Lives Covered and Total Premium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3" y="6606429"/>
            <a:ext cx="2743200" cy="231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7</a:t>
            </a:fld>
            <a:endParaRPr lang="en-US" sz="900" dirty="0"/>
          </a:p>
        </p:txBody>
      </p:sp>
      <p:graphicFrame>
        <p:nvGraphicFramePr>
          <p:cNvPr id="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171273"/>
              </p:ext>
            </p:extLst>
          </p:nvPr>
        </p:nvGraphicFramePr>
        <p:xfrm>
          <a:off x="4164013" y="2197100"/>
          <a:ext cx="3171825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3066939" imgH="1854038" progId="Excel.Sheet.8">
                  <p:embed/>
                </p:oleObj>
              </mc:Choice>
              <mc:Fallback>
                <p:oleObj name="Worksheet" r:id="rId10" imgW="3066939" imgH="1854038" progId="Excel.Sheet.8">
                  <p:embed/>
                  <p:pic>
                    <p:nvPicPr>
                      <p:cNvPr id="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2197100"/>
                        <a:ext cx="3171825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709034"/>
              </p:ext>
            </p:extLst>
          </p:nvPr>
        </p:nvGraphicFramePr>
        <p:xfrm>
          <a:off x="1190625" y="4621213"/>
          <a:ext cx="3406775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3308412" imgH="2393957" progId="Excel.Sheet.8">
                  <p:embed/>
                </p:oleObj>
              </mc:Choice>
              <mc:Fallback>
                <p:oleObj name="Worksheet" r:id="rId12" imgW="3308412" imgH="2393957" progId="Excel.Sheet.8">
                  <p:embed/>
                  <p:pic>
                    <p:nvPicPr>
                      <p:cNvPr id="1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4621213"/>
                        <a:ext cx="3406775" cy="244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206178" y="4934565"/>
            <a:ext cx="1995233" cy="7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333399"/>
              </a:buClr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In-force business premium refers to the total annual premium for policies that are currently being insured, which includes both the policies sold in the year, and also in the past. 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015158" y="1807937"/>
            <a:ext cx="363626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u="sng" dirty="0">
                <a:latin typeface="Calibri" panose="020F0502020204030204" pitchFamily="34" charset="0"/>
              </a:rPr>
              <a:t>No. of Lives Covered</a:t>
            </a:r>
            <a:endParaRPr lang="en-US" altLang="en-US" sz="2000" b="1" u="sng" dirty="0">
              <a:latin typeface="Calibri" panose="020F0502020204030204" pitchFamily="34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632084" y="4139353"/>
            <a:ext cx="2438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u="sng" dirty="0">
                <a:latin typeface="Calibri" panose="020F0502020204030204" pitchFamily="34" charset="0"/>
              </a:rPr>
              <a:t>Total Premium</a:t>
            </a: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3647986" y="4754091"/>
            <a:ext cx="76944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$232m</a:t>
            </a:r>
          </a:p>
        </p:txBody>
      </p: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1856538" y="5737305"/>
            <a:ext cx="9265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$2,308m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440688" y="1401673"/>
            <a:ext cx="87363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 dirty="0">
                <a:solidFill>
                  <a:srgbClr val="464646"/>
                </a:solidFill>
                <a:latin typeface="Calibri" panose="020F0502020204030204" pitchFamily="34" charset="0"/>
              </a:rPr>
              <a:t>Q4’21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2485433" y="1400875"/>
            <a:ext cx="1062230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 dirty="0">
                <a:solidFill>
                  <a:srgbClr val="464646"/>
                </a:solidFill>
                <a:latin typeface="Calibri" panose="020F0502020204030204" pitchFamily="34" charset="0"/>
              </a:rPr>
              <a:t> Q4’20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354303" y="4458313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($2,540m)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950872" y="1405164"/>
            <a:ext cx="795795" cy="41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100" dirty="0">
                <a:solidFill>
                  <a:srgbClr val="464646"/>
                </a:solidFill>
                <a:latin typeface="Calibri" panose="020F0502020204030204" pitchFamily="34" charset="0"/>
              </a:rPr>
              <a:t>As at:</a:t>
            </a:r>
          </a:p>
        </p:txBody>
      </p:sp>
      <p:sp>
        <p:nvSpPr>
          <p:cNvPr id="27" name="Text Box 59"/>
          <p:cNvSpPr txBox="1">
            <a:spLocks noChangeArrowheads="1"/>
          </p:cNvSpPr>
          <p:nvPr/>
        </p:nvSpPr>
        <p:spPr bwMode="auto">
          <a:xfrm>
            <a:off x="6475700" y="2440889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28" name="Text Box 60"/>
          <p:cNvSpPr txBox="1">
            <a:spLocks noChangeArrowheads="1"/>
          </p:cNvSpPr>
          <p:nvPr/>
        </p:nvSpPr>
        <p:spPr bwMode="auto">
          <a:xfrm>
            <a:off x="4732918" y="3386808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2.85m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3547663" y="2473277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30" name="Text Box 64"/>
          <p:cNvSpPr txBox="1">
            <a:spLocks noChangeArrowheads="1"/>
          </p:cNvSpPr>
          <p:nvPr/>
        </p:nvSpPr>
        <p:spPr bwMode="auto">
          <a:xfrm>
            <a:off x="2023110" y="3465795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2.82m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191007" y="211588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(3.15m)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2382985" y="2116781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(3.12m)</a:t>
            </a:r>
          </a:p>
        </p:txBody>
      </p:sp>
      <p:sp>
        <p:nvSpPr>
          <p:cNvPr id="42" name="Text Box 59">
            <a:extLst>
              <a:ext uri="{FF2B5EF4-FFF2-40B4-BE49-F238E27FC236}">
                <a16:creationId xmlns:a16="http://schemas.microsoft.com/office/drawing/2014/main" id="{768FFF21-49C8-455A-A555-6D2855B9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684" y="4730521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$259m</a:t>
            </a:r>
          </a:p>
        </p:txBody>
      </p:sp>
      <p:sp>
        <p:nvSpPr>
          <p:cNvPr id="43" name="Text Box 60">
            <a:extLst>
              <a:ext uri="{FF2B5EF4-FFF2-40B4-BE49-F238E27FC236}">
                <a16:creationId xmlns:a16="http://schemas.microsoft.com/office/drawing/2014/main" id="{3EC6381A-52E6-4CA7-AD6F-230A2412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197" y="5731792"/>
            <a:ext cx="9265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$2,359m</a:t>
            </a: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892040AB-E4EA-4FE4-B171-4A825FEF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807" y="4448262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($2,618m)</a:t>
            </a:r>
          </a:p>
        </p:txBody>
      </p:sp>
      <p:sp>
        <p:nvSpPr>
          <p:cNvPr id="46" name="Text Box 59">
            <a:extLst>
              <a:ext uri="{FF2B5EF4-FFF2-40B4-BE49-F238E27FC236}">
                <a16:creationId xmlns:a16="http://schemas.microsoft.com/office/drawing/2014/main" id="{D5D7A941-D6D1-41D2-991D-2AA516376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36" y="2341166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8E89B5F2-EBE1-4F73-91D4-0389C235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868" y="2110979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(3.19m)</a:t>
            </a:r>
          </a:p>
        </p:txBody>
      </p:sp>
      <p:sp>
        <p:nvSpPr>
          <p:cNvPr id="48" name="Text Box 59">
            <a:extLst>
              <a:ext uri="{FF2B5EF4-FFF2-40B4-BE49-F238E27FC236}">
                <a16:creationId xmlns:a16="http://schemas.microsoft.com/office/drawing/2014/main" id="{488A24F2-521D-4079-8AC1-9DD445F65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665" y="4734587"/>
            <a:ext cx="83550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$ 267m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04AFA1CA-5ECF-4A93-AB9C-D10491C86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84" y="4449925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($2,782m)</a:t>
            </a:r>
          </a:p>
        </p:txBody>
      </p:sp>
      <p:sp>
        <p:nvSpPr>
          <p:cNvPr id="52" name="Text Box 60">
            <a:extLst>
              <a:ext uri="{FF2B5EF4-FFF2-40B4-BE49-F238E27FC236}">
                <a16:creationId xmlns:a16="http://schemas.microsoft.com/office/drawing/2014/main" id="{CE18A787-341E-4309-BB26-AB8DE03A0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272" y="5720037"/>
            <a:ext cx="1496528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$ 2,515m</a:t>
            </a:r>
          </a:p>
        </p:txBody>
      </p:sp>
      <p:sp>
        <p:nvSpPr>
          <p:cNvPr id="53" name="Text Box 60">
            <a:extLst>
              <a:ext uri="{FF2B5EF4-FFF2-40B4-BE49-F238E27FC236}">
                <a16:creationId xmlns:a16="http://schemas.microsoft.com/office/drawing/2014/main" id="{E5978B46-9F7C-4A9F-BDD0-091316163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177" y="3365549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2.89m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9787F0ED-56CB-4A19-A3F2-B22BE7738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918" y="1400875"/>
            <a:ext cx="87363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 dirty="0">
                <a:solidFill>
                  <a:srgbClr val="464646"/>
                </a:solidFill>
                <a:latin typeface="Calibri" panose="020F0502020204030204" pitchFamily="34" charset="0"/>
              </a:rPr>
              <a:t>Q4’22</a:t>
            </a:r>
          </a:p>
        </p:txBody>
      </p:sp>
    </p:spTree>
    <p:extLst>
      <p:ext uri="{BB962C8B-B14F-4D97-AF65-F5344CB8AC3E}">
        <p14:creationId xmlns:p14="http://schemas.microsoft.com/office/powerpoint/2010/main" val="324395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8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Group Life &amp; Health</a:t>
            </a:r>
            <a:br>
              <a:rPr lang="en-US" dirty="0"/>
            </a:br>
            <a:r>
              <a:rPr lang="en-US" sz="2400" b="1" dirty="0">
                <a:solidFill>
                  <a:srgbClr val="7F7F7F"/>
                </a:solidFill>
              </a:rPr>
              <a:t>In-Force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16557"/>
            <a:ext cx="2743200" cy="241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8</a:t>
            </a:fld>
            <a:endParaRPr lang="en-US" sz="9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19100"/>
              </p:ext>
            </p:extLst>
          </p:nvPr>
        </p:nvGraphicFramePr>
        <p:xfrm>
          <a:off x="707259" y="1490506"/>
          <a:ext cx="9104313" cy="548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08887" imgH="4229100" progId="Excel.Sheet.8">
                  <p:embed/>
                </p:oleObj>
              </mc:Choice>
              <mc:Fallback>
                <p:oleObj name="Worksheet" r:id="rId2" imgW="7308887" imgH="4229100" progId="Excel.Shee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59" y="1490506"/>
                        <a:ext cx="9104313" cy="548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05079" y="4965165"/>
            <a:ext cx="762000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chemeClr val="accent1"/>
                </a:solidFill>
                <a:latin typeface="Calibri" panose="020F0502020204030204" pitchFamily="34" charset="0"/>
              </a:rPr>
              <a:t>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05079" y="3793328"/>
            <a:ext cx="7985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rgbClr val="FFCC00"/>
                </a:solidFill>
                <a:latin typeface="Calibri" panose="020F0502020204030204" pitchFamily="34" charset="0"/>
              </a:rPr>
              <a:t>A&amp;H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39534" y="54985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dirty="0">
                <a:solidFill>
                  <a:srgbClr val="7F7F7F"/>
                </a:solidFill>
                <a:latin typeface="Calibri" panose="020F0502020204030204" pitchFamily="34" charset="0"/>
              </a:rPr>
              <a:t>As at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92591" y="1431393"/>
            <a:ext cx="112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10800000" flipV="1">
            <a:off x="6932585" y="1328581"/>
            <a:ext cx="727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i="1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5143719" y="1621263"/>
            <a:ext cx="4068000" cy="596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5133440" y="1634375"/>
            <a:ext cx="0" cy="792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9197917" y="1638050"/>
            <a:ext cx="0" cy="324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640686" y="2234383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>
                <a:solidFill>
                  <a:srgbClr val="464646"/>
                </a:solidFill>
                <a:latin typeface="Calibri" panose="020F0502020204030204" pitchFamily="34" charset="0"/>
              </a:rPr>
              <a:t>1,996.7</a:t>
            </a:r>
            <a:endParaRPr lang="en-US" altLang="en-US" sz="1700" b="1" i="1" dirty="0">
              <a:solidFill>
                <a:srgbClr val="464646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658680" y="2440951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1,831.3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77FCF5A2-FD8C-46BC-9E82-66433699D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874" y="2424981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1,884.4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0E5FE9CD-CA2C-4038-9167-5F1AF3B42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590" y="2383835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1,933.6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24DA89-90C7-4ABB-B646-A9EE3B99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512" y="3485905"/>
            <a:ext cx="1988900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333399"/>
              </a:buClr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With effect from January 2021, data reported includes premiums from the </a:t>
            </a:r>
            <a:r>
              <a:rPr lang="en-US" altLang="en-US" sz="900" dirty="0" err="1">
                <a:solidFill>
                  <a:srgbClr val="000000"/>
                </a:solidFill>
                <a:latin typeface="Calibri" panose="020F0502020204030204" pitchFamily="34" charset="0"/>
              </a:rPr>
              <a:t>Dependants’</a:t>
            </a: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 Protection Scheme (DPS).  Great Eastern Life is sole insurer appointed by the Government to manage the DPS.  It is being managed as a group scheme. 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4E6D55BB-46F3-F0DE-FE9D-A163C31A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182" y="2474930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1,805.6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77E828B6-B40F-37F1-229D-D651546A7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327" y="2791679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1,621.1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F5DB994F-4D01-3A3D-9989-458D4E2E4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521" y="2575293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1,747.3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BCB0C039-96B1-6742-ABA7-914DF867F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608" y="2514316"/>
            <a:ext cx="968376" cy="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7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1,785.2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7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1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10EA8BEB-9A5E-4865-8429-2E5724FFD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73524"/>
              </p:ext>
            </p:extLst>
          </p:nvPr>
        </p:nvGraphicFramePr>
        <p:xfrm>
          <a:off x="358863" y="1568519"/>
          <a:ext cx="6244020" cy="494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273513" imgH="3346625" progId="Excel.Sheet.8">
                  <p:embed/>
                </p:oleObj>
              </mc:Choice>
              <mc:Fallback>
                <p:oleObj name="Worksheet" r:id="rId3" imgW="4273513" imgH="3346625" progId="Excel.Sheet.8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10EA8BEB-9A5E-4865-8429-2E5724FFD9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63" y="1568519"/>
                        <a:ext cx="6244020" cy="4949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Individual Policy Claims Payout &amp; Maturity</a:t>
            </a:r>
            <a:br>
              <a:rPr lang="en-US" sz="29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400" b="1" dirty="0">
                <a:solidFill>
                  <a:srgbClr val="7F7F7F"/>
                </a:solidFill>
              </a:rPr>
              <a:t>Number of Policies and Amount</a:t>
            </a:r>
            <a:endParaRPr lang="en-US" sz="2900" b="1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26831"/>
            <a:ext cx="2743200" cy="231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9</a:t>
            </a:fld>
            <a:endParaRPr lang="en-US" sz="9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44431" y="6318607"/>
            <a:ext cx="6453333" cy="2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TPD: Total &amp; Permanent Disability       NOP: Number of Policies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4493" y="1498431"/>
            <a:ext cx="88741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 dirty="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 Amount ($million)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471086" y="1637180"/>
            <a:ext cx="661987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 dirty="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34205" y="1431756"/>
            <a:ext cx="1627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u="sng" dirty="0">
                <a:latin typeface="Calibri" panose="020F0502020204030204" pitchFamily="34" charset="0"/>
                <a:cs typeface="Arial" panose="020B0604020202020204" pitchFamily="34" charset="0"/>
              </a:rPr>
              <a:t>Claims Payout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92874"/>
              </p:ext>
            </p:extLst>
          </p:nvPr>
        </p:nvGraphicFramePr>
        <p:xfrm>
          <a:off x="6443841" y="1574222"/>
          <a:ext cx="5535612" cy="45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298765" imgH="4261025" progId="Excel.Sheet.8">
                  <p:embed/>
                </p:oleObj>
              </mc:Choice>
              <mc:Fallback>
                <p:oleObj name="Worksheet" r:id="rId5" imgW="4298765" imgH="4261025" progId="Excel.Sheet.8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841" y="1574222"/>
                        <a:ext cx="5535612" cy="452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27090" y="1464185"/>
            <a:ext cx="881062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 dirty="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 Amount ($million)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215141" y="1672872"/>
            <a:ext cx="609600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 dirty="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042643" y="1498431"/>
            <a:ext cx="161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u="sng" dirty="0">
                <a:latin typeface="Calibri" panose="020F0502020204030204" pitchFamily="34" charset="0"/>
                <a:cs typeface="Arial" panose="020B0604020202020204" pitchFamily="34" charset="0"/>
              </a:rPr>
              <a:t>Maturity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39248" y="3990050"/>
            <a:ext cx="485166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488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935357" y="4231027"/>
            <a:ext cx="803891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352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013886" y="4154891"/>
            <a:ext cx="457200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423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4A8A167-4495-4556-9A03-D45707AC4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648" y="4377542"/>
            <a:ext cx="446002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325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C549C94D-C83D-460B-B41A-238684641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355" y="4301406"/>
            <a:ext cx="635313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335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8E03DB56-C8ED-4B12-B02A-DBE69FA7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66" y="4283591"/>
            <a:ext cx="457200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364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3D56D971-9D14-46B3-9E3B-AD5D3F193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342" y="4231027"/>
            <a:ext cx="457200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376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36340895-4AFD-FAF7-EB14-DE92490B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499" y="4154891"/>
            <a:ext cx="457200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300" b="1" i="1" dirty="0">
                <a:solidFill>
                  <a:srgbClr val="7F7F7F"/>
                </a:solidFill>
                <a:latin typeface="Calibri" panose="020F0502020204030204" pitchFamily="34" charset="0"/>
              </a:rPr>
              <a:t>401</a:t>
            </a:r>
            <a:endParaRPr lang="en-US" altLang="en-US" sz="13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044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6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FFC000"/>
      </a:accent2>
      <a:accent3>
        <a:srgbClr val="FFC000"/>
      </a:accent3>
      <a:accent4>
        <a:srgbClr val="FFC000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4D9D768ACEB4982971553821948AB" ma:contentTypeVersion="3" ma:contentTypeDescription="Create a new document." ma:contentTypeScope="" ma:versionID="8fcf5f7db18c6654168cc0a7bab01370">
  <xsd:schema xmlns:xsd="http://www.w3.org/2001/XMLSchema" xmlns:xs="http://www.w3.org/2001/XMLSchema" xmlns:p="http://schemas.microsoft.com/office/2006/metadata/properties" xmlns:ns2="73fbd437-a608-48ab-9162-2177606a8140" targetNamespace="http://schemas.microsoft.com/office/2006/metadata/properties" ma:root="true" ma:fieldsID="73940173831f19fbc5fe66bedad2351c" ns2:_="">
    <xsd:import namespace="73fbd437-a608-48ab-9162-2177606a81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d437-a608-48ab-9162-2177606a8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1042B0-27FF-4917-BCB1-E246FDEC7C7B}"/>
</file>

<file path=customXml/itemProps2.xml><?xml version="1.0" encoding="utf-8"?>
<ds:datastoreItem xmlns:ds="http://schemas.openxmlformats.org/officeDocument/2006/customXml" ds:itemID="{15995501-F897-43D2-B195-DF96CCDBEB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AD4584-B9FC-49CA-8F9A-3C92CAB74B55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87557bc3-d3ab-42ab-b639-1c640e60c8a5"/>
    <ds:schemaRef ds:uri="04525ef6-06e5-4b08-a69e-c3c4615a67d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4083</TotalTime>
  <Words>1808</Words>
  <Application>Microsoft Macintosh PowerPoint</Application>
  <PresentationFormat>Widescreen</PresentationFormat>
  <Paragraphs>411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Custom Design</vt:lpstr>
      <vt:lpstr>Worksheet</vt:lpstr>
      <vt:lpstr>Life Insurance Industry Results January to December 2022</vt:lpstr>
      <vt:lpstr>New Business (Individual Life &amp; Health) Total Weighted Premium</vt:lpstr>
      <vt:lpstr>PowerPoint Presentation</vt:lpstr>
      <vt:lpstr>PowerPoint Presentation</vt:lpstr>
      <vt:lpstr>PowerPoint Presentation</vt:lpstr>
      <vt:lpstr>PowerPoint Presentation</vt:lpstr>
      <vt:lpstr>In-Force Business (Individual Health) Number of Lives Covered and Total Premium</vt:lpstr>
      <vt:lpstr>Group Life &amp; Health In-Force</vt:lpstr>
      <vt:lpstr>Individual Policy Claims Payout &amp; Maturity Number of Policies and Amount</vt:lpstr>
      <vt:lpstr>Forfeiture &amp; Surrender Rates</vt:lpstr>
      <vt:lpstr>Manpower Number of Employees &amp; Tied Representatives</vt:lpstr>
      <vt:lpstr>Life Insurance Industry Results January to December 2022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HITF Report to delegation from Bank Negara Malaysia</dc:title>
  <dc:creator>Colin</dc:creator>
  <cp:lastModifiedBy>Timothy Tham</cp:lastModifiedBy>
  <cp:revision>912</cp:revision>
  <cp:lastPrinted>2022-01-24T08:00:13Z</cp:lastPrinted>
  <dcterms:created xsi:type="dcterms:W3CDTF">2019-12-13T02:33:09Z</dcterms:created>
  <dcterms:modified xsi:type="dcterms:W3CDTF">2023-02-13T01:38:45Z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31093b-ab14-4f1b-a3dd-9fef48e63ad3_Enabled">
    <vt:lpwstr>true</vt:lpwstr>
  </property>
  <property fmtid="{D5CDD505-2E9C-101B-9397-08002B2CF9AE}" pid="3" name="MSIP_Label_6131093b-ab14-4f1b-a3dd-9fef48e63ad3_SetDate">
    <vt:lpwstr>2020-12-23T05:17:38Z</vt:lpwstr>
  </property>
  <property fmtid="{D5CDD505-2E9C-101B-9397-08002B2CF9AE}" pid="4" name="MSIP_Label_6131093b-ab14-4f1b-a3dd-9fef48e63ad3_Method">
    <vt:lpwstr>Standard</vt:lpwstr>
  </property>
  <property fmtid="{D5CDD505-2E9C-101B-9397-08002B2CF9AE}" pid="5" name="MSIP_Label_6131093b-ab14-4f1b-a3dd-9fef48e63ad3_Name">
    <vt:lpwstr>6131093b-ab14-4f1b-a3dd-9fef48e63ad3</vt:lpwstr>
  </property>
  <property fmtid="{D5CDD505-2E9C-101B-9397-08002B2CF9AE}" pid="6" name="MSIP_Label_6131093b-ab14-4f1b-a3dd-9fef48e63ad3_SiteId">
    <vt:lpwstr>7bee083c-fab1-4f95-9e8c-732c66a21e14</vt:lpwstr>
  </property>
  <property fmtid="{D5CDD505-2E9C-101B-9397-08002B2CF9AE}" pid="7" name="MSIP_Label_6131093b-ab14-4f1b-a3dd-9fef48e63ad3_ActionId">
    <vt:lpwstr>c06e2d32-51e6-40b3-b8b7-2c0ba1e92fef</vt:lpwstr>
  </property>
  <property fmtid="{D5CDD505-2E9C-101B-9397-08002B2CF9AE}" pid="8" name="MSIP_Label_6131093b-ab14-4f1b-a3dd-9fef48e63ad3_ContentBits">
    <vt:lpwstr>0</vt:lpwstr>
  </property>
  <property fmtid="{D5CDD505-2E9C-101B-9397-08002B2CF9AE}" pid="9" name="ContentTypeId">
    <vt:lpwstr>0x01010073F5744B15773D4A9E09AB1E949A23D7</vt:lpwstr>
  </property>
</Properties>
</file>