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ls" ContentType="application/vnd.ms-exce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8" r:id="rId3"/>
    <p:sldId id="314" r:id="rId4"/>
    <p:sldId id="315" r:id="rId5"/>
    <p:sldId id="316" r:id="rId6"/>
    <p:sldId id="317" r:id="rId7"/>
    <p:sldId id="306" r:id="rId8"/>
    <p:sldId id="305" r:id="rId9"/>
    <p:sldId id="319" r:id="rId10"/>
    <p:sldId id="309" r:id="rId11"/>
    <p:sldId id="320" r:id="rId12"/>
    <p:sldId id="313" r:id="rId13"/>
    <p:sldId id="312" r:id="rId14"/>
    <p:sldId id="295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" initials="Colin" lastIdx="1" clrIdx="0">
    <p:extLst>
      <p:ext uri="{19B8F6BF-5375-455C-9EA6-DF929625EA0E}">
        <p15:presenceInfo xmlns:p15="http://schemas.microsoft.com/office/powerpoint/2012/main" userId="Co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7F7F7F"/>
    <a:srgbClr val="757575"/>
    <a:srgbClr val="4D671B"/>
    <a:srgbClr val="DEECCE"/>
    <a:srgbClr val="EFF6E8"/>
    <a:srgbClr val="0B8F5A"/>
    <a:srgbClr val="009999"/>
    <a:srgbClr val="2B6F4F"/>
    <a:srgbClr val="BF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52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D47F77-91E0-4DC4-AF0C-58ABF882B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1AE3D-0F2F-4938-A9BE-E4B1F1C6B7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99" y="1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B117710-659E-48F3-B42B-0F78A00BCF71}" type="datetimeFigureOut">
              <a:rPr lang="en-US" smtClean="0"/>
              <a:t>08-Aug-22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58C5-5B9D-4557-A8F1-C27D8FA072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0977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6BAF-0673-495A-B27A-68EBF675E7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99" y="9370977"/>
            <a:ext cx="2919441" cy="49533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1196CA9A-F968-4D0B-A788-4DCEABA55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4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6DE9A928-4B02-4017-9991-6944E76F0B69}" type="datetimeFigureOut">
              <a:rPr lang="en-US" smtClean="0"/>
              <a:t>08-Aug-22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F256E20B-D0C7-47F3-AB98-8A4D2D2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8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E20B-D0C7-47F3-AB98-8A4D2D283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3B7511-EF14-445D-B675-8E3330AB4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4239" r="-698" b="42472"/>
          <a:stretch/>
        </p:blipFill>
        <p:spPr>
          <a:xfrm>
            <a:off x="0" y="0"/>
            <a:ext cx="12277725" cy="1655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9917C-895D-4991-AAB0-E017B6881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C0799-01F2-40CB-BED4-B69709306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9A73-CBAE-420B-AC1F-A834A3DC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356350"/>
            <a:ext cx="2743200" cy="365125"/>
          </a:xfrm>
        </p:spPr>
        <p:txBody>
          <a:bodyPr/>
          <a:lstStyle/>
          <a:p>
            <a:fld id="{6836BE66-0A19-4699-B814-1797A3B1D390}" type="datetime1">
              <a:rPr lang="en-US" smtClean="0"/>
              <a:t>08-Aug-22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31B6-B522-4F7C-AB6D-317C7574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FD961-BDCD-4AB7-B83F-784B3276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611" y="643468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049C65-504A-4F06-9CFD-9F8DB822A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A0ADBAB-CD1E-4FBB-9DD2-7CA2B5DCFB32}"/>
              </a:ext>
            </a:extLst>
          </p:cNvPr>
          <p:cNvSpPr/>
          <p:nvPr userDrawn="1"/>
        </p:nvSpPr>
        <p:spPr>
          <a:xfrm rot="-5400000">
            <a:off x="895670" y="8417431"/>
            <a:ext cx="116648" cy="2479489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6A498E2-103D-400A-99A5-536942CF4C9B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FC30945-EC1D-4C87-AEC8-86B3A034EAFC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C6B3A-AA30-4237-A7F4-CCE1FC563B4C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43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5435-3D56-4B58-A1EE-831C9C2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53EEF-0E7E-421E-A913-E78C29FF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2487C-C835-458D-9EEF-942EFF48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B1E1-0E3D-4C9D-B266-A6DD9D625AAF}" type="datetime1">
              <a:rPr lang="en-US" smtClean="0"/>
              <a:t>08-Aug-22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063E9-D9AD-4A4C-B1CB-65AE53F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5D23-D8A4-4319-8C0B-4ADA3DD7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85F91-78A3-4D40-8265-B725404CA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6332F-7F16-4BA3-8B32-91869821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D767-4D5B-4B01-990D-115B18FF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81D6-09DB-4C72-BF1E-9AF8995F0250}" type="datetime1">
              <a:rPr lang="en-US" smtClean="0"/>
              <a:t>08-Aug-22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F414-5D2A-429D-831B-2A7B57C4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0756-1E8D-4B83-A7E2-4897F24F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2A0D-6005-44FE-8992-ADEFC4B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15369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E9A9-DC4D-4638-BD3F-A11B83F1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880"/>
            <a:ext cx="10515600" cy="4465083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5883-7256-4E76-909A-79AAC52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F6EC-841F-4EA2-A0D6-140EA0121C7F}" type="datetime1">
              <a:rPr lang="en-US" smtClean="0"/>
              <a:t>08-Aug-22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9F02-A918-4476-902C-38C44831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55261-164B-493D-833F-3422F254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181A5F2-9F29-445F-9F22-BA47E0EEF99A}"/>
              </a:ext>
            </a:extLst>
          </p:cNvPr>
          <p:cNvSpPr/>
          <p:nvPr userDrawn="1"/>
        </p:nvSpPr>
        <p:spPr>
          <a:xfrm rot="-5400000">
            <a:off x="10900582" y="-700382"/>
            <a:ext cx="114230" cy="2468603"/>
          </a:xfrm>
          <a:prstGeom prst="rect">
            <a:avLst/>
          </a:prstGeom>
          <a:solidFill>
            <a:srgbClr val="F5B538"/>
          </a:solidFill>
        </p:spPr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F933D5B-AEE9-49C1-AFCE-56E8CC83A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7" y="5564015"/>
            <a:ext cx="704848" cy="704848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933000A4-0724-4986-AA34-0114E74F0457}"/>
              </a:ext>
            </a:extLst>
          </p:cNvPr>
          <p:cNvSpPr/>
          <p:nvPr userDrawn="1"/>
        </p:nvSpPr>
        <p:spPr>
          <a:xfrm rot="-5400000">
            <a:off x="933771" y="5364255"/>
            <a:ext cx="116648" cy="1984190"/>
          </a:xfrm>
          <a:prstGeom prst="rect">
            <a:avLst/>
          </a:prstGeom>
          <a:solidFill>
            <a:srgbClr val="F5B538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A5AF-13B4-4AE0-9B42-A1439457E284}"/>
              </a:ext>
            </a:extLst>
          </p:cNvPr>
          <p:cNvSpPr txBox="1"/>
          <p:nvPr userDrawn="1"/>
        </p:nvSpPr>
        <p:spPr>
          <a:xfrm>
            <a:off x="0" y="6545328"/>
            <a:ext cx="121919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Confidential information. All rights reserved.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79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ECFB-CBC0-4716-8498-B4E81DAF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E6919-70E0-4FFD-9C3B-629F8D94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5315-2247-4A4C-BDEA-A14C9F0F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B298-A244-4705-ACC9-6D9A40123445}" type="datetime1">
              <a:rPr lang="en-US" smtClean="0"/>
              <a:t>08-Aug-22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E1DC-B4CF-4CE0-AB84-8E7E172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9A49-D6D2-4B2B-8D93-47F85688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0E5E-F95B-43A2-90FA-5550512F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D2FA6-D26A-41C1-A3FA-2E8637163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4DE03-5C85-4F34-BB18-C85E906C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buSzPct val="80000"/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F8BF-DE8B-450A-B289-B09FEE4F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86A2-2B45-4D47-8B24-D2A4268D15BC}" type="datetime1">
              <a:rPr lang="en-US" smtClean="0"/>
              <a:t>08-Aug-22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CB05A-3E4A-4612-BD95-89DDC097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FCA3-A698-4853-9C8A-41DF8EA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3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655D-1DA7-4A8B-B8CD-8C3FD93F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F053-407E-4BB4-8E1C-DB4C6CEA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4FBF-3B1F-4B08-AE8E-A6E4408B6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323E-C605-4233-8E1B-575DDA309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F3D4FC-5B4D-4B0C-ABA4-FAD1F4E52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buFont typeface="Calibri" panose="020F0502020204030204" pitchFamily="34" charset="0"/>
              <a:buChar char="-"/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06BCC-923C-4CA2-91CA-9C908173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08F0-C082-4F3E-ABBD-02CE769C9C58}" type="datetime1">
              <a:rPr lang="en-US" smtClean="0"/>
              <a:t>08-Aug-22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91A4B-0563-42F3-A9EF-BEDD4293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9B807-A47D-4E5F-8965-38389FE7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5B06-392A-4802-A127-268A074A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21202-CDCA-4AA6-9321-C0DB3260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619-6A72-449A-88C2-DC7A8823ABE8}" type="datetime1">
              <a:rPr lang="en-US" smtClean="0"/>
              <a:t>08-Aug-22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E5665-B995-47CF-A308-342E4880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5588-B068-427F-BD70-9ED6BD2A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B90AA-9CEE-4958-876F-469D22F0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EF3F-0DB5-4FC9-88F3-64A1FB31C7F9}" type="datetime1">
              <a:rPr lang="en-US" smtClean="0"/>
              <a:t>08-Aug-22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E481B-7AF6-4997-A3BD-FADAF770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AF49-4CC6-4DE2-96FC-D951D95C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A601-4E46-4D7D-A102-A5D4C2DC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05D4-CDF9-4229-94CE-3116214C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Font typeface="Calibri" panose="020F0502020204030204" pitchFamily="34" charset="0"/>
              <a:buChar char="-"/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E670C-71C1-406E-A74D-5D344CC4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679F9-8E6E-4A72-8B2B-2F1AD3C4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482D-5A4A-46A0-8249-660C455B8A48}" type="datetime1">
              <a:rPr lang="en-US" smtClean="0"/>
              <a:t>08-Aug-22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541E-AE29-4DAC-85BD-1E8BA1EB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6846-215C-413B-ADA5-41399168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031B-2366-48F0-9B78-2E0B1886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03E-436C-47D3-8C00-84F0D52B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9B3D-30E7-4A2F-98D6-5F65F9D43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77B9D-041F-4BD8-A458-9904477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8CF-65E9-4C18-8BF3-2BF4BC60A362}" type="datetime1">
              <a:rPr lang="en-US" smtClean="0"/>
              <a:t>08-Aug-22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A276D-829F-4B32-A6E5-4F59A77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70F8-A4C9-4834-8DC1-7C20BF2B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56A10886-9CBA-4E14-9AC0-5CD4A326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2B455-C87D-4EE5-B491-58E79083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1A99-3FBD-480D-8443-88C05964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9E0D-7787-4E42-A147-1C38D5B0A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DC0F-0E0D-456F-997D-90D1127C33E3}" type="datetime1">
              <a:rPr lang="en-US" smtClean="0"/>
              <a:t>08-Aug-22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2FC-FDA4-4C00-8057-29195FF6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557D-ABDD-4214-B412-1C553CDD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56A10886-9CBA-4E14-9AC0-5CD4A326EF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128788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Life Insurance Industry Results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June 2022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/>
              <a:t>11 August </a:t>
            </a:r>
            <a:r>
              <a:rPr lang="en-US" sz="2800" dirty="0">
                <a:solidFill>
                  <a:schemeClr val="tx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9525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2"/>
            <a:ext cx="10515600" cy="988921"/>
          </a:xfrm>
        </p:spPr>
        <p:txBody>
          <a:bodyPr>
            <a:normAutofit/>
          </a:bodyPr>
          <a:lstStyle/>
          <a:p>
            <a:r>
              <a:rPr lang="en-US" sz="3200" b="1" dirty="0"/>
              <a:t>Forfeiture &amp; Surrender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1137"/>
            <a:ext cx="2743200" cy="24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10</a:t>
            </a:fld>
            <a:endParaRPr lang="en-US" sz="9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44165"/>
              </p:ext>
            </p:extLst>
          </p:nvPr>
        </p:nvGraphicFramePr>
        <p:xfrm>
          <a:off x="923925" y="1536700"/>
          <a:ext cx="4856163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89426" imgH="3308394" progId="Excel.Sheet.8">
                  <p:embed/>
                </p:oleObj>
              </mc:Choice>
              <mc:Fallback>
                <p:oleObj name="Worksheet" r:id="rId2" imgW="4889426" imgH="3308394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536700"/>
                        <a:ext cx="4856163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7610" y="1508160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8859" y="4149304"/>
            <a:ext cx="6858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 dirty="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37301" y="4617352"/>
            <a:ext cx="47244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Forfeiture Rate = (YTD Forfeitures * 4 / No. of </a:t>
            </a:r>
            <a:r>
              <a:rPr lang="en-US" altLang="en-US" sz="1000" i="1" dirty="0" err="1">
                <a:latin typeface="Calibri" panose="020F0502020204030204" pitchFamily="34" charset="0"/>
              </a:rPr>
              <a:t>Qtrs</a:t>
            </a:r>
            <a:r>
              <a:rPr lang="en-US" altLang="en-US" sz="1000" i="1" dirty="0">
                <a:latin typeface="Calibri" panose="020F0502020204030204" pitchFamily="34" charset="0"/>
              </a:rPr>
              <a:t> Elapsed) / [YTD NB +NB1+NB2+ NB3]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NB1 = New Biz for Reporting Year – 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NB2 = New Biz for Reporting Year – 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NB3 = NB in Q3 to Q4 of Reporting Year – 3  if Q=1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NB in Q3 to Q4 of Reporting Year – 3  if Q=2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NB in Q4 of Reporting Year – 3             if Q=3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i="1" dirty="0">
                <a:latin typeface="Calibri" panose="020F0502020204030204" pitchFamily="34" charset="0"/>
              </a:rPr>
              <a:t>        = 0                                                                 if Q=4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19225" y="5957202"/>
            <a:ext cx="518636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000" dirty="0">
                <a:latin typeface="Calibri" panose="020F0502020204030204" pitchFamily="34" charset="0"/>
              </a:rPr>
              <a:t>Forfeiture policies are policies terminated before any cash values have been accumulated.</a:t>
            </a: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23399"/>
              </p:ext>
            </p:extLst>
          </p:nvPr>
        </p:nvGraphicFramePr>
        <p:xfrm>
          <a:off x="6003925" y="1741488"/>
          <a:ext cx="510222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305473" imgH="2381381" progId="Excel.Sheet.8">
                  <p:embed/>
                </p:oleObj>
              </mc:Choice>
              <mc:Fallback>
                <p:oleObj name="Worksheet" r:id="rId4" imgW="4305473" imgH="2381381" progId="Excel.Sheet.8">
                  <p:embed/>
                  <p:pic>
                    <p:nvPicPr>
                      <p:cNvPr id="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741488"/>
                        <a:ext cx="510222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71379" y="1577664"/>
            <a:ext cx="5556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075214" y="4165200"/>
            <a:ext cx="609600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YTD 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380014" y="4616726"/>
            <a:ext cx="4374287" cy="10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Surrender Rate = (YTD Surrender * 4 / Q) / [IF4 * (1 – Q  / 4) + IF3 *(Q / 4)]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Q   = No. of </a:t>
            </a:r>
            <a:r>
              <a:rPr lang="en-US" altLang="en-US" sz="1100" i="1" dirty="0" err="1">
                <a:latin typeface="Calibri" panose="020F0502020204030204" pitchFamily="34" charset="0"/>
              </a:rPr>
              <a:t>Qtrs</a:t>
            </a:r>
            <a:r>
              <a:rPr lang="en-US" altLang="en-US" sz="1100" i="1" dirty="0">
                <a:latin typeface="Calibri" panose="020F0502020204030204" pitchFamily="34" charset="0"/>
              </a:rPr>
              <a:t> Elapsed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IF3 = Annual Premium in Force, Year of  Reporting – 3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100" i="1" dirty="0">
                <a:latin typeface="Calibri" panose="020F0502020204030204" pitchFamily="34" charset="0"/>
              </a:rPr>
              <a:t>IF4 = Annual Premium in Force, Year of  Reporting – 4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100" i="1" dirty="0">
              <a:latin typeface="Calibri" panose="020F050202020403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99064" y="1706563"/>
            <a:ext cx="16494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 dirty="0">
                <a:latin typeface="Calibri" panose="020F0502020204030204" pitchFamily="34" charset="0"/>
                <a:cs typeface="Arial" panose="020B0604020202020204" pitchFamily="34" charset="0"/>
              </a:rPr>
              <a:t>Forfeiture Rates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664936" y="1755253"/>
            <a:ext cx="1725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700" b="1" u="sng" dirty="0">
                <a:latin typeface="Calibri" panose="020F0502020204030204" pitchFamily="34" charset="0"/>
                <a:cs typeface="Arial" panose="020B0604020202020204" pitchFamily="34" charset="0"/>
              </a:rPr>
              <a:t>Surrender Rates</a:t>
            </a:r>
          </a:p>
        </p:txBody>
      </p:sp>
    </p:spTree>
    <p:extLst>
      <p:ext uri="{BB962C8B-B14F-4D97-AF65-F5344CB8AC3E}">
        <p14:creationId xmlns:p14="http://schemas.microsoft.com/office/powerpoint/2010/main" val="201066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94DAFEFD-67B3-4873-8520-35375BDF0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431978"/>
              </p:ext>
            </p:extLst>
          </p:nvPr>
        </p:nvGraphicFramePr>
        <p:xfrm>
          <a:off x="1555750" y="1487488"/>
          <a:ext cx="8626475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51936" imgH="4800600" progId="Excel.Sheet.8">
                  <p:embed/>
                </p:oleObj>
              </mc:Choice>
              <mc:Fallback>
                <p:oleObj name="Worksheet" r:id="rId2" imgW="8451936" imgH="4800600" progId="Excel.Sheet.8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94DAFEFD-67B3-4873-8520-35375BDF014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487488"/>
                        <a:ext cx="8626475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153699"/>
          </a:xfrm>
        </p:spPr>
        <p:txBody>
          <a:bodyPr/>
          <a:lstStyle/>
          <a:p>
            <a:r>
              <a:rPr lang="en-US" sz="3200" b="1" dirty="0"/>
              <a:t>Manpower</a:t>
            </a:r>
            <a:br>
              <a:rPr lang="en-US" dirty="0"/>
            </a:br>
            <a:r>
              <a:rPr lang="en-US" sz="2400" b="1" dirty="0">
                <a:solidFill>
                  <a:srgbClr val="7F7F7F"/>
                </a:solidFill>
              </a:rPr>
              <a:t>Number of Employees &amp; Tied Representatives</a:t>
            </a:r>
            <a:endParaRPr lang="en-US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596009"/>
            <a:ext cx="2743200" cy="26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11</a:t>
            </a:fld>
            <a:endParaRPr lang="en-US" sz="9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0D3A92-BA40-494A-ABA7-8E577C73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7" y="5586105"/>
            <a:ext cx="751181" cy="2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300" dirty="0">
                <a:solidFill>
                  <a:srgbClr val="7F7F7F"/>
                </a:solidFill>
                <a:latin typeface="Calibri" panose="020F0502020204030204" pitchFamily="34" charset="0"/>
              </a:rPr>
              <a:t>As at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9DF6744-F669-447A-8DC2-9F8E8403F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501" y="3189504"/>
            <a:ext cx="1152498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99CC00"/>
                </a:solidFill>
                <a:latin typeface="Calibri" panose="020F0502020204030204" pitchFamily="34" charset="0"/>
              </a:rPr>
              <a:t>Tied Reps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505992F-BCCE-4B70-80A4-3D2D493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380" y="4789954"/>
            <a:ext cx="1893389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FFCC00"/>
                </a:solidFill>
                <a:latin typeface="Calibri" panose="020F05020202040302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97517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1" y="2056870"/>
            <a:ext cx="9162878" cy="164630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Life Insurance Industry Results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to June 2022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AD18-2850-4282-B66A-ABDB1D71D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55089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40999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80872"/>
              </p:ext>
            </p:extLst>
          </p:nvPr>
        </p:nvGraphicFramePr>
        <p:xfrm>
          <a:off x="842481" y="364066"/>
          <a:ext cx="10520737" cy="6119056"/>
        </p:xfrm>
        <a:graphic>
          <a:graphicData uri="http://schemas.openxmlformats.org/drawingml/2006/table">
            <a:tbl>
              <a:tblPr/>
              <a:tblGrid>
                <a:gridCol w="1985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Term used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 it means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Single premium (SP)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only a one-time premium.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Annual premium (AP) policy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policy where the customer is required to pay premiums on a regular frequency over a period of time.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way to measure growth of the life insurance industry by taking into account fluctuations in the total premium from single premium business, which is sensitive to market conditions: Total weighted premium = Total weighted single premium + Total 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single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single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Weighted annual premium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the amount of annual premium. However, where the premium payment obligation is less than 10 years, an adjustment is made. For example, an annual premium policy with a 7-year premium payment obligation will be reflected at 70% of the amount of annual premium.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Linked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investment-linked policies, and invests in a portfolio of assets to achieve the fund's objective. The fund may be managed by the insurer or external fund manager(s). The price of each unit in a fund depends on how the investments of the fund perform. A policyholder may sell his units to take advantage of price gains.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7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participating policies. A policyholder receives a share of the investment profit made by the life insurer in the form of a "bonus" or "dividend". Bonuses or dividends are not guaranteed as it depends on how the fund's investments are performing, how many policy claims are drawn from the fund and management expenses incurred.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Non-participating fund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fund that pools together premiums paid under non-participating policies. A policyholder is not entitled to any profits that the fund may make.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serve the retail market.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Defined market segment (DMS) insurer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insurer registered with MAS to only conduct non-CPF business and with certain policy size condition.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life insurer, and can advise on the products of this company.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Bank distribution /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bank, and can advise on the products of one or more life insurers with which the bank has a distribution agreement.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 representative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 person who represents one Financial Adviser (FA) firm, and can advise on the products of the several life insurers with which the FA firm has distribution agreements.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Sum assured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Amount of death benefit.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342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Integrated plan (IP)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 comprises two parts: Part 1 is MediShield Life, run by the CPF Board to cover Class B2/C wards in public hospitals; Part 2 is an additional private insurance coverage, run by private insurers, typically to cover Class A/B1 wards in public hospitals or private hospitals.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 extra benefit that can be bought on top of the basic policy.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Forfeiture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before any cash value has accumulated.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10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Surrender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Policies terminated after having acquired some cash value. Commonly, it takes two to three years for cash value to accumulate.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4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A66A-8154-4B16-BCD7-340AD85F8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030" y="2218127"/>
            <a:ext cx="7766936" cy="1145706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tx1"/>
                </a:solidFill>
              </a:rPr>
              <a:t>Thank You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EDFBBAE-A7BA-46F7-8EB2-63A9072D4AF4}"/>
              </a:ext>
            </a:extLst>
          </p:cNvPr>
          <p:cNvSpPr txBox="1"/>
          <p:nvPr/>
        </p:nvSpPr>
        <p:spPr>
          <a:xfrm>
            <a:off x="3305708" y="4140826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Website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www.lia.org.sg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F6F394F3-DEE0-4A1E-A754-C6AB349E5985}"/>
              </a:ext>
            </a:extLst>
          </p:cNvPr>
          <p:cNvSpPr/>
          <p:nvPr/>
        </p:nvSpPr>
        <p:spPr>
          <a:xfrm>
            <a:off x="4778122" y="2837667"/>
            <a:ext cx="2046176" cy="20004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9B20C-AF5B-4E26-A822-0904549BB4FC}"/>
              </a:ext>
            </a:extLst>
          </p:cNvPr>
          <p:cNvSpPr txBox="1"/>
          <p:nvPr/>
        </p:nvSpPr>
        <p:spPr>
          <a:xfrm>
            <a:off x="2783630" y="2986336"/>
            <a:ext cx="62817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Address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79 Anson Road #11-05</a:t>
            </a:r>
            <a:b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Singapore 079906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BB610A8-3A41-479B-8A14-2EDBEAA46151}"/>
              </a:ext>
            </a:extLst>
          </p:cNvPr>
          <p:cNvSpPr txBox="1"/>
          <p:nvPr/>
        </p:nvSpPr>
        <p:spPr>
          <a:xfrm>
            <a:off x="3429533" y="5741919"/>
            <a:ext cx="52375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Contact number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(65) 6438 8900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79AE-9D53-4CE5-B508-787A939B3CEC}"/>
              </a:ext>
            </a:extLst>
          </p:cNvPr>
          <p:cNvSpPr txBox="1"/>
          <p:nvPr/>
        </p:nvSpPr>
        <p:spPr>
          <a:xfrm>
            <a:off x="2783630" y="4895206"/>
            <a:ext cx="6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FCB034"/>
                </a:solidFill>
                <a:effectLst/>
                <a:latin typeface="+mj-lt"/>
              </a:rPr>
              <a:t>Email</a:t>
            </a:r>
          </a:p>
          <a:p>
            <a:pPr algn="ctr"/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lia@lia.org.sg</a:t>
            </a:r>
          </a:p>
        </p:txBody>
      </p:sp>
    </p:spTree>
    <p:extLst>
      <p:ext uri="{BB962C8B-B14F-4D97-AF65-F5344CB8AC3E}">
        <p14:creationId xmlns:p14="http://schemas.microsoft.com/office/powerpoint/2010/main" val="427449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E758CEBB-0FC0-7520-7D90-B16F5807D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681253"/>
              </p:ext>
            </p:extLst>
          </p:nvPr>
        </p:nvGraphicFramePr>
        <p:xfrm>
          <a:off x="1584325" y="3333750"/>
          <a:ext cx="7132638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251675" imgH="3079794" progId="Excel.Sheet.8">
                  <p:embed/>
                </p:oleObj>
              </mc:Choice>
              <mc:Fallback>
                <p:oleObj name="Worksheet" r:id="rId3" imgW="7251675" imgH="3079794" progId="Excel.Sheet.8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4DE7E3BA-6902-4B68-B6EA-2E078E31E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333750"/>
                        <a:ext cx="7132638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616557"/>
            <a:ext cx="2743200" cy="241443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760AAF5-169B-42EE-BB5F-2E3ED41D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9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Weighted Premium</a:t>
            </a:r>
          </a:p>
        </p:txBody>
      </p:sp>
      <p:graphicFrame>
        <p:nvGraphicFramePr>
          <p:cNvPr id="9" name="Group 438">
            <a:extLst>
              <a:ext uri="{FF2B5EF4-FFF2-40B4-BE49-F238E27FC236}">
                <a16:creationId xmlns:a16="http://schemas.microsoft.com/office/drawing/2014/main" id="{60E95126-B9F4-4D89-9CA8-FDF67119E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60822"/>
              </p:ext>
            </p:extLst>
          </p:nvPr>
        </p:nvGraphicFramePr>
        <p:xfrm>
          <a:off x="955619" y="1059158"/>
          <a:ext cx="8780744" cy="1737010"/>
        </p:xfrm>
        <a:graphic>
          <a:graphicData uri="http://schemas.openxmlformats.org/drawingml/2006/table">
            <a:tbl>
              <a:tblPr/>
              <a:tblGrid>
                <a:gridCol w="152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11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Weighted basis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 change from corresponding period in 2021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Q2’22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Q2’22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Single Premium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$1,281.4m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$1,441.0m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$742.2m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$782.8m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12.5%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5.5%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Annual Premium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$1,397.2m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$1,186.2m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$704.4m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$631.1m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-15.1%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-10.4%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$2,678.6m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$2,627.2m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$1,446.6m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$1,413.9m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-1.9%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-2.3%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">
            <a:extLst>
              <a:ext uri="{FF2B5EF4-FFF2-40B4-BE49-F238E27FC236}">
                <a16:creationId xmlns:a16="http://schemas.microsoft.com/office/drawing/2014/main" id="{4C26CC2F-A69B-49FB-B77E-E183AFDF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102" y="4050410"/>
            <a:ext cx="1652588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rgbClr val="333399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rgbClr val="333399"/>
                </a:solidFill>
                <a:latin typeface="Calibri" panose="020F0502020204030204" pitchFamily="34" charset="0"/>
              </a:rPr>
              <a:t>Single Premium (Non-CPF)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E62559-4CA8-45DC-A963-B02F07B0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102" y="4593676"/>
            <a:ext cx="14144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rgbClr val="FFCC00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rgbClr val="FFCC00"/>
                </a:solidFill>
                <a:latin typeface="Calibri" panose="020F0502020204030204" pitchFamily="34" charset="0"/>
              </a:rPr>
              <a:t>Single Premium (CPF)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CCFE2456-B6BF-40A3-9CEF-9217898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102" y="5340352"/>
            <a:ext cx="1109663" cy="36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Weighted </a:t>
            </a:r>
          </a:p>
          <a:p>
            <a:pPr>
              <a:lnSpc>
                <a:spcPct val="95000"/>
              </a:lnSpc>
              <a:buClr>
                <a:schemeClr val="accent2"/>
              </a:buClr>
            </a:pPr>
            <a:r>
              <a:rPr lang="en-US" altLang="en-US" sz="900" b="1" dirty="0">
                <a:solidFill>
                  <a:schemeClr val="accent1"/>
                </a:solidFill>
                <a:latin typeface="Calibri" panose="020F0502020204030204" pitchFamily="34" charset="0"/>
              </a:rPr>
              <a:t>Annual Premium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FBFD856-2A05-411A-A66B-E5C52E83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112" y="4479082"/>
            <a:ext cx="2191122" cy="11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Weighted Single Premium is based on 10% of Single Premium 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Weighted Annual Premium is based on 100% of Annual Premium with adjustment for premium payment terms of less than 10 years</a:t>
            </a:r>
          </a:p>
          <a:p>
            <a:pPr>
              <a:lnSpc>
                <a:spcPct val="8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900" dirty="0">
                <a:latin typeface="Calibri" panose="020F0502020204030204" pitchFamily="34" charset="0"/>
              </a:rPr>
              <a:t>YTD: Year to date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D9B5825-DF48-4199-A6DB-CB8D0E1D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218" y="3389112"/>
            <a:ext cx="82232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 	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E7C82A4-EAB4-49C9-9630-C2FA6B80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901" y="3677830"/>
            <a:ext cx="11049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1,234.4</a:t>
            </a:r>
            <a:endParaRPr lang="en-US" altLang="en-US" sz="15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1FC51C05-4073-4AAE-941E-AE45A7BC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088" y="3408133"/>
            <a:ext cx="11049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1,446.6</a:t>
            </a:r>
            <a:endParaRPr lang="en-US" altLang="en-US" sz="15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6A23EC2-8F8E-48AC-BEC9-2C327581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434" y="5572045"/>
            <a:ext cx="22098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*Updated figures, due to revisions made after release of Q1 2022 results.  </a:t>
            </a:r>
            <a:endParaRPr lang="en-US" altLang="en-US" sz="9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AF97EBD-518D-BD5B-1CC8-C79233A7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571" y="3354022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1,428.1</a:t>
            </a:r>
            <a:endParaRPr lang="en-US" altLang="en-US" sz="15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6E04060-F2E6-2348-8D11-CFBB8437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341" y="3523399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1,274.1</a:t>
            </a:r>
            <a:endParaRPr lang="en-US" altLang="en-US" sz="15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7546730-24A6-50AA-E68D-5DACF0685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824" y="3691020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1,213.4*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2B87860C-64D9-36A5-5756-C44CCA1E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307" y="3408133"/>
            <a:ext cx="11049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1,413.9</a:t>
            </a:r>
          </a:p>
        </p:txBody>
      </p:sp>
    </p:spTree>
    <p:extLst>
      <p:ext uri="{BB962C8B-B14F-4D97-AF65-F5344CB8AC3E}">
        <p14:creationId xmlns:p14="http://schemas.microsoft.com/office/powerpoint/2010/main" val="139970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3">
            <a:extLst>
              <a:ext uri="{FF2B5EF4-FFF2-40B4-BE49-F238E27FC236}">
                <a16:creationId xmlns:a16="http://schemas.microsoft.com/office/drawing/2014/main" id="{20BC98C2-7734-539A-8877-BA48FAC8F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07001"/>
              </p:ext>
            </p:extLst>
          </p:nvPr>
        </p:nvGraphicFramePr>
        <p:xfrm>
          <a:off x="7483475" y="1535113"/>
          <a:ext cx="3903663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57513" imgH="2673438" progId="Excel.Sheet.8">
                  <p:embed/>
                </p:oleObj>
              </mc:Choice>
              <mc:Fallback>
                <p:oleObj name="Worksheet" r:id="rId2" imgW="3257513" imgH="2673438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0F44DD2B-F025-4F2E-963B-F95EC2B74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1535113"/>
                        <a:ext cx="3903663" cy="320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4">
            <a:extLst>
              <a:ext uri="{FF2B5EF4-FFF2-40B4-BE49-F238E27FC236}">
                <a16:creationId xmlns:a16="http://schemas.microsoft.com/office/drawing/2014/main" id="{FF3B6FA1-ED1A-D146-5DF5-17BFE1E0E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06266"/>
              </p:ext>
            </p:extLst>
          </p:nvPr>
        </p:nvGraphicFramePr>
        <p:xfrm>
          <a:off x="7306863" y="4294188"/>
          <a:ext cx="3862388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54313" imgH="1822494" progId="Excel.Sheet.8">
                  <p:embed/>
                </p:oleObj>
              </mc:Choice>
              <mc:Fallback>
                <p:oleObj name="Worksheet" r:id="rId4" imgW="3054313" imgH="1822494" progId="Excel.Sheet.8">
                  <p:embed/>
                  <p:pic>
                    <p:nvPicPr>
                      <p:cNvPr id="18" name="Object 44">
                        <a:extLst>
                          <a:ext uri="{FF2B5EF4-FFF2-40B4-BE49-F238E27FC236}">
                            <a16:creationId xmlns:a16="http://schemas.microsoft.com/office/drawing/2014/main" id="{9D1EABA4-938D-48E8-B9C1-2784497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863" y="4294188"/>
                        <a:ext cx="3862388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4">
            <a:extLst>
              <a:ext uri="{FF2B5EF4-FFF2-40B4-BE49-F238E27FC236}">
                <a16:creationId xmlns:a16="http://schemas.microsoft.com/office/drawing/2014/main" id="{1814F6E6-9B1B-416C-B429-5E8E1CAA9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81228"/>
              </p:ext>
            </p:extLst>
          </p:nvPr>
        </p:nvGraphicFramePr>
        <p:xfrm>
          <a:off x="838200" y="4262438"/>
          <a:ext cx="3854450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48000" imgH="1822494" progId="Excel.Sheet.8">
                  <p:embed/>
                </p:oleObj>
              </mc:Choice>
              <mc:Fallback>
                <p:oleObj name="Worksheet" r:id="rId6" imgW="3048000" imgH="1822494" progId="Excel.Sheet.8">
                  <p:embed/>
                  <p:pic>
                    <p:nvPicPr>
                      <p:cNvPr id="42" name="Object 44">
                        <a:extLst>
                          <a:ext uri="{FF2B5EF4-FFF2-40B4-BE49-F238E27FC236}">
                            <a16:creationId xmlns:a16="http://schemas.microsoft.com/office/drawing/2014/main" id="{1814F6E6-9B1B-416C-B429-5E8E1CAA9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2438"/>
                        <a:ext cx="3854450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3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F44DD2B-F025-4F2E-963B-F95EC2B74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754465"/>
              </p:ext>
            </p:extLst>
          </p:nvPr>
        </p:nvGraphicFramePr>
        <p:xfrm>
          <a:off x="4126959" y="1504988"/>
          <a:ext cx="3919537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270139" imgH="2698662" progId="Excel.Sheet.8">
                  <p:embed/>
                </p:oleObj>
              </mc:Choice>
              <mc:Fallback>
                <p:oleObj name="Worksheet" r:id="rId8" imgW="3270139" imgH="2698662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0F44DD2B-F025-4F2E-963B-F95EC2B74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959" y="1504988"/>
                        <a:ext cx="3919537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AB50EA5-185C-42F0-83A1-89C9F029C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66013"/>
              </p:ext>
            </p:extLst>
          </p:nvPr>
        </p:nvGraphicFramePr>
        <p:xfrm>
          <a:off x="305182" y="1738423"/>
          <a:ext cx="5072063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3790962" imgH="2019169" progId="Excel.Sheet.8">
                  <p:embed/>
                </p:oleObj>
              </mc:Choice>
              <mc:Fallback>
                <p:oleObj name="Worksheet" r:id="rId10" imgW="3790962" imgH="2019169" progId="Excel.Sheet.8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CAB50EA5-185C-42F0-83A1-89C9F029C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82" y="1738423"/>
                        <a:ext cx="5072063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E8FDA4AF-69D3-435D-B476-5A2B88C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683" y="3412813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$1,222m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FA0D824-46A2-44CE-9955-22FC36F8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776" y="2141745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$604m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D521ED6-904C-4B11-AE43-17D97A08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697" y="2141745"/>
            <a:ext cx="87163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$347m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026BE1E-481A-404A-AD07-E2236EA1E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445" y="3514963"/>
            <a:ext cx="112216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$658m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23B6F286-8D53-4A08-854C-80B3BD117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87" y="2132687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$656m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F41C25D6-8054-4CE6-ACF4-8CCD2BBC4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746" y="2089672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$853m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E7D1B203-7060-4E5F-AEF3-7DC0651C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988" y="1746092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Fund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  <p:graphicFrame>
        <p:nvGraphicFramePr>
          <p:cNvPr id="18" name="Object 44">
            <a:extLst>
              <a:ext uri="{FF2B5EF4-FFF2-40B4-BE49-F238E27FC236}">
                <a16:creationId xmlns:a16="http://schemas.microsoft.com/office/drawing/2014/main" id="{9D1EABA4-938D-48E8-B9C1-27844975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50036"/>
              </p:ext>
            </p:extLst>
          </p:nvPr>
        </p:nvGraphicFramePr>
        <p:xfrm>
          <a:off x="3993397" y="4294188"/>
          <a:ext cx="3862388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3054313" imgH="1822494" progId="Excel.Sheet.8">
                  <p:embed/>
                </p:oleObj>
              </mc:Choice>
              <mc:Fallback>
                <p:oleObj name="Worksheet" r:id="rId12" imgW="3054313" imgH="1822494" progId="Excel.Sheet.8">
                  <p:embed/>
                  <p:pic>
                    <p:nvPicPr>
                      <p:cNvPr id="18" name="Object 44">
                        <a:extLst>
                          <a:ext uri="{FF2B5EF4-FFF2-40B4-BE49-F238E27FC236}">
                            <a16:creationId xmlns:a16="http://schemas.microsoft.com/office/drawing/2014/main" id="{9D1EABA4-938D-48E8-B9C1-278449758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397" y="4294188"/>
                        <a:ext cx="3862388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9">
            <a:extLst>
              <a:ext uri="{FF2B5EF4-FFF2-40B4-BE49-F238E27FC236}">
                <a16:creationId xmlns:a16="http://schemas.microsoft.com/office/drawing/2014/main" id="{35723512-0505-4839-8842-3F290C31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598" y="4545240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$51m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7E0FD873-4A70-4B7C-9084-3946009A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474" y="578271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$2,628m</a:t>
            </a:r>
          </a:p>
        </p:txBody>
      </p:sp>
      <p:sp>
        <p:nvSpPr>
          <p:cNvPr id="21" name="Text Box 63">
            <a:extLst>
              <a:ext uri="{FF2B5EF4-FFF2-40B4-BE49-F238E27FC236}">
                <a16:creationId xmlns:a16="http://schemas.microsoft.com/office/drawing/2014/main" id="{485A214F-09CB-4057-9133-6D22E0BE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002" y="4452678"/>
            <a:ext cx="753603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$36m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761FF6B3-A0FA-452F-A362-0516549E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28" y="578271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$1,625m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CE82774-2E46-40C4-BDA7-A17FB170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85" y="1055661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Q2’21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3C506F2D-D4C1-4E6C-8F3C-4B8E1D4D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236" y="1377945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($2,679m)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189DA365-728B-4A41-BE75-DD747961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643" y="1398756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($1,661m)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3B84A81F-A83E-47AE-A226-11EFA8FA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212" y="1066748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Q2’20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25BC2AD0-85F0-4B05-B408-4081EE4A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7740" y="5622999"/>
            <a:ext cx="1731114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Defined Market Segments (DMS): Insurers registered with MAS under “Defined Market Segments” are allowed to only conduct non-CPF business and are subject to a minimum policy size.</a:t>
            </a:r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Weighted Premium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71710787-A1CD-4508-B657-5CE05E8C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095" y="4212718"/>
            <a:ext cx="32118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Insurer Classification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9031FC1D-1F9A-D9B6-4CDB-6F83D350A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227" y="346618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$1,162m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B4F20BC8-01FC-510E-B92F-AA85F32D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694" y="2119487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$573m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Box 30">
            <a:extLst>
              <a:ext uri="{FF2B5EF4-FFF2-40B4-BE49-F238E27FC236}">
                <a16:creationId xmlns:a16="http://schemas.microsoft.com/office/drawing/2014/main" id="{B7DD3F5A-D3D4-8DC9-B1E9-2E59E4D9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388" y="1722161"/>
            <a:ext cx="148543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sng" dirty="0">
                <a:latin typeface="Calibri" panose="020F0502020204030204" pitchFamily="34" charset="0"/>
              </a:rPr>
              <a:t>By Fund</a:t>
            </a:r>
            <a:endParaRPr lang="en-US" altLang="en-US" sz="1800" b="1" u="sng" dirty="0">
              <a:latin typeface="Calibri" panose="020F0502020204030204" pitchFamily="34" charset="0"/>
            </a:endParaRP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70110C9A-CDE0-9783-901B-D2D98046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872" y="4522982"/>
            <a:ext cx="86500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$51m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8984700F-27F0-CF4C-9967-4E1C25FB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796" y="1033403"/>
            <a:ext cx="1570761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YTD Q2’22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52FC75BB-4B6F-2451-409B-30BF526D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347" y="1355687"/>
            <a:ext cx="14674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dirty="0">
                <a:solidFill>
                  <a:srgbClr val="464646"/>
                </a:solidFill>
                <a:latin typeface="Calibri" panose="020F0502020204030204" pitchFamily="34" charset="0"/>
              </a:rPr>
              <a:t>($2,627m)</a:t>
            </a:r>
          </a:p>
        </p:txBody>
      </p:sp>
      <p:sp>
        <p:nvSpPr>
          <p:cNvPr id="50" name="Text Box 60">
            <a:extLst>
              <a:ext uri="{FF2B5EF4-FFF2-40B4-BE49-F238E27FC236}">
                <a16:creationId xmlns:a16="http://schemas.microsoft.com/office/drawing/2014/main" id="{9218B2B4-DC13-B5F7-1514-D014DDF5C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226" y="5782714"/>
            <a:ext cx="104959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</a:t>
            </a:r>
            <a:r>
              <a:rPr lang="en-US" altLang="en-US" sz="1600" b="1" dirty="0">
                <a:latin typeface="Calibri" panose="020F0502020204030204" pitchFamily="34" charset="0"/>
              </a:rPr>
              <a:t> 2,576m</a:t>
            </a:r>
            <a:endParaRPr lang="en-US" altLang="en-US" sz="1600" b="1" dirty="0">
              <a:solidFill>
                <a:srgbClr val="464646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45D73A6B-25C6-959E-C507-AEA48A891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295" y="2119487"/>
            <a:ext cx="871635" cy="6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$892m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en-US" sz="1600" b="1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5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4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By Distribution Channel</a:t>
            </a:r>
          </a:p>
        </p:txBody>
      </p:sp>
      <p:graphicFrame>
        <p:nvGraphicFramePr>
          <p:cNvPr id="39" name="Group 153">
            <a:extLst>
              <a:ext uri="{FF2B5EF4-FFF2-40B4-BE49-F238E27FC236}">
                <a16:creationId xmlns:a16="http://schemas.microsoft.com/office/drawing/2014/main" id="{3ED1BF3A-23B1-4CB6-AE20-305A05D7D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73128"/>
              </p:ext>
            </p:extLst>
          </p:nvPr>
        </p:nvGraphicFramePr>
        <p:xfrm>
          <a:off x="2073945" y="974888"/>
          <a:ext cx="7810757" cy="5867520"/>
        </p:xfrm>
        <a:graphic>
          <a:graphicData uri="http://schemas.openxmlformats.org/drawingml/2006/table">
            <a:tbl>
              <a:tblPr/>
              <a:tblGrid>
                <a:gridCol w="204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63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Q2’20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Q2’21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YTD Q2’22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Total Weighted Premium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$1,661m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$2,679m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$2,627m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$600m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36.1%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$855m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31.9%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$503m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30.3%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$882m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32.9%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$971m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$443m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26.7%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$761m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28.4%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$44m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2.6%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$104m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$71m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4.3%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$77m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$77m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Number of Policies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545,549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841,589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997,700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266,821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48.9%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324,941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38.6%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294,389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54,613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10.0%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64,751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7.7%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62,246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143,398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26.3%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213,871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25.4%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176,565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32,952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6.0%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203,351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24.2%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430,725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47,765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8.8%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34,675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4.1%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33,775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Total Sum Assured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$65.7b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$69.0b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$63.4b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Tied Representatives</a:t>
                      </a:r>
                    </a:p>
                  </a:txBody>
                  <a:tcPr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$29.3b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44.6%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$28.5b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41.3%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Bank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$9.1b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13.9%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$12.5b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18.1%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$11.9b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FA Representatives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$21.5b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32.7%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$22.3b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32.3%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$18.7b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5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Online Direct Channel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$1.8b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2.7%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$3.6b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5.2%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55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Others*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$4.0b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$2.1b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3.1%</a:t>
                      </a:r>
                    </a:p>
                  </a:txBody>
                  <a:tcPr marT="45723" marB="4572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$2.1b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" name="Rectangle 10">
            <a:extLst>
              <a:ext uri="{FF2B5EF4-FFF2-40B4-BE49-F238E27FC236}">
                <a16:creationId xmlns:a16="http://schemas.microsoft.com/office/drawing/2014/main" id="{03844BA1-A901-4260-BF35-C9308D3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7" y="6426223"/>
            <a:ext cx="2019434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*Products sold without intermediaries </a:t>
            </a:r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83EC9CED-203C-4816-A3DF-D2E90C3D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8678" y="4753198"/>
            <a:ext cx="218332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FA Representatives include representatives of “related FA firms”. A related FA firm is a wholly-owned subsidiary of an insurance company.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3956E68B-6273-4317-B10D-64484C392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056" y="5382323"/>
            <a:ext cx="2207605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Online Direct Channel refers to any web portal or application in the internet created, developed and maintained or operated by any direct life insurer, on which a client may purchase a life policy. This is a new category with data collected starting Q1’19.</a:t>
            </a:r>
          </a:p>
        </p:txBody>
      </p:sp>
    </p:spTree>
    <p:extLst>
      <p:ext uri="{BB962C8B-B14F-4D97-AF65-F5344CB8AC3E}">
        <p14:creationId xmlns:p14="http://schemas.microsoft.com/office/powerpoint/2010/main" val="317008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5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Life &amp;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Sum Assured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DD53F37-A9E6-4205-9276-A2A1B5A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60" y="189370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graphicFrame>
        <p:nvGraphicFramePr>
          <p:cNvPr id="9" name="Object 19">
            <a:extLst>
              <a:ext uri="{FF2B5EF4-FFF2-40B4-BE49-F238E27FC236}">
                <a16:creationId xmlns:a16="http://schemas.microsoft.com/office/drawing/2014/main" id="{11B089C3-6F2D-400E-9544-9C965C9F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90976"/>
              </p:ext>
            </p:extLst>
          </p:nvPr>
        </p:nvGraphicFramePr>
        <p:xfrm>
          <a:off x="1771650" y="2020888"/>
          <a:ext cx="852487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146939" imgH="4000500" progId="Excel.Sheet.8">
                  <p:embed/>
                </p:oleObj>
              </mc:Choice>
              <mc:Fallback>
                <p:oleObj name="Worksheet" r:id="rId3" imgW="8146939" imgH="4000500" progId="Excel.Sheet.8">
                  <p:embed/>
                  <p:pic>
                    <p:nvPicPr>
                      <p:cNvPr id="9" name="Object 19">
                        <a:extLst>
                          <a:ext uri="{FF2B5EF4-FFF2-40B4-BE49-F238E27FC236}">
                            <a16:creationId xmlns:a16="http://schemas.microsoft.com/office/drawing/2014/main" id="{11B089C3-6F2D-400E-9544-9C965C9FA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020888"/>
                        <a:ext cx="8524875" cy="418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>
            <a:extLst>
              <a:ext uri="{FF2B5EF4-FFF2-40B4-BE49-F238E27FC236}">
                <a16:creationId xmlns:a16="http://schemas.microsoft.com/office/drawing/2014/main" id="{74926909-060C-47F5-A78D-CD8385D9B3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425138" y="1491553"/>
            <a:ext cx="72707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800" b="1" i="1" dirty="0">
                <a:solidFill>
                  <a:srgbClr val="75757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-8.2%</a:t>
            </a:r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D3F9F8F1-9927-4089-97D6-FC6CCE9A0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5959" y="1858592"/>
            <a:ext cx="243787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id="{BA6ED97A-A25B-4732-971A-E895DDD28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5685" y="1858593"/>
            <a:ext cx="0" cy="16229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E3B3CF74-B930-49B1-9AA1-8B155D51C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832" y="1858591"/>
            <a:ext cx="10267" cy="45309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00BB4475-BC39-4363-85B0-667F594B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948" y="5728124"/>
            <a:ext cx="1473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</a:rPr>
              <a:t>YTD </a:t>
            </a:r>
          </a:p>
        </p:txBody>
      </p:sp>
    </p:spTree>
    <p:extLst>
      <p:ext uri="{BB962C8B-B14F-4D97-AF65-F5344CB8AC3E}">
        <p14:creationId xmlns:p14="http://schemas.microsoft.com/office/powerpoint/2010/main" val="85425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48044-6D7E-4819-BAD4-F73A2C1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56A10886-9CBA-4E14-9AC0-5CD4A326EFF1}" type="slidenum">
              <a:rPr lang="en-US" sz="900" smtClean="0"/>
              <a:pPr/>
              <a:t>6</a:t>
            </a:fld>
            <a:endParaRPr lang="en-US" sz="9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76EA3B-B871-4B8F-8C74-E5F72A0872E6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79A393DD-E742-48AC-9F36-A3D208026A56}"/>
              </a:ext>
            </a:extLst>
          </p:cNvPr>
          <p:cNvSpPr txBox="1">
            <a:spLocks/>
          </p:cNvSpPr>
          <p:nvPr/>
        </p:nvSpPr>
        <p:spPr>
          <a:xfrm>
            <a:off x="838200" y="15592"/>
            <a:ext cx="10515600" cy="11536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New Business (Individual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Total Premium</a:t>
            </a:r>
          </a:p>
        </p:txBody>
      </p:sp>
      <p:graphicFrame>
        <p:nvGraphicFramePr>
          <p:cNvPr id="6" name="Group 438">
            <a:extLst>
              <a:ext uri="{FF2B5EF4-FFF2-40B4-BE49-F238E27FC236}">
                <a16:creationId xmlns:a16="http://schemas.microsoft.com/office/drawing/2014/main" id="{3C60C6F0-C2AB-4085-A70E-6047F7B3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288012"/>
              </p:ext>
            </p:extLst>
          </p:nvPr>
        </p:nvGraphicFramePr>
        <p:xfrm>
          <a:off x="935063" y="1169291"/>
          <a:ext cx="8780744" cy="1950370"/>
        </p:xfrm>
        <a:graphic>
          <a:graphicData uri="http://schemas.openxmlformats.org/drawingml/2006/table">
            <a:tbl>
              <a:tblPr/>
              <a:tblGrid>
                <a:gridCol w="152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760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Q2’22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% change from corresponding period in 2021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YTD Q2’22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Q2’22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3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IP and Riders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$144.7m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$130.2m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$64.7m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$61.1m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Other Medical Plans and Riders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$32.1m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$25.7m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$17.1m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$11.9m</a:t>
                      </a:r>
                    </a:p>
                  </a:txBody>
                  <a:tcPr marT="45685" marB="45685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</a:p>
                  </a:txBody>
                  <a:tcPr marT="45685" marB="45685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$176.8m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$155.9m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$81.8m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$73.0m</a:t>
                      </a:r>
                    </a:p>
                  </a:txBody>
                  <a:tcPr marT="45685" marB="45685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32F755D-57AD-4A36-8EEA-2CF303984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59686"/>
              </p:ext>
            </p:extLst>
          </p:nvPr>
        </p:nvGraphicFramePr>
        <p:xfrm>
          <a:off x="1614488" y="3284538"/>
          <a:ext cx="6883400" cy="314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16690" imgH="3568525" progId="Excel.Sheet.8">
                  <p:embed/>
                </p:oleObj>
              </mc:Choice>
              <mc:Fallback>
                <p:oleObj name="Worksheet" r:id="rId2" imgW="7816690" imgH="3568525" progId="Excel.Sheet.8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32F755D-57AD-4A36-8EEA-2CF303984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284538"/>
                        <a:ext cx="6883400" cy="314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B5A9A4A5-4838-4433-A9DC-97673605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012" y="4669711"/>
            <a:ext cx="2162432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88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New business premium refers to the premium due to the new business sold in the year, as well as incremental premiums from any repricing of plans and change in age-band of the insureds.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0F9AC71-6D4F-4A56-8D35-2EE1DE48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636" y="3315886"/>
            <a:ext cx="82232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4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5ACB153-038F-41AB-B829-D84517044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536" y="5229635"/>
            <a:ext cx="1109663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chemeClr val="accent1"/>
                </a:solidFill>
                <a:latin typeface="Calibri" panose="020F0502020204030204" pitchFamily="34" charset="0"/>
              </a:rPr>
              <a:t>IP and Riders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AC37273-1F5A-4CB7-A50D-D30B334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536" y="4620582"/>
            <a:ext cx="141446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altLang="en-US" sz="1100" b="1" dirty="0">
                <a:solidFill>
                  <a:srgbClr val="FFCC00"/>
                </a:solidFill>
                <a:latin typeface="Calibri" panose="020F0502020204030204" pitchFamily="34" charset="0"/>
              </a:rPr>
              <a:t>Other Medical Plans and Riders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E0639C0-AEAD-361E-243C-FA5FCD86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383" y="4103762"/>
            <a:ext cx="849334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96.3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40A4414-4910-02A9-4110-7B1357B4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710" y="4285684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81.8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2665D2FB-45F0-D2A3-9F62-4787DD09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438" y="4134054"/>
            <a:ext cx="646112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91.4</a:t>
            </a: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BD1EE7FC-ADEF-4C0E-36A4-F7B6C4202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474" y="4476253"/>
            <a:ext cx="84520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464646"/>
                </a:solidFill>
                <a:latin typeface="Calibri" panose="020F0502020204030204" pitchFamily="34" charset="0"/>
              </a:rPr>
              <a:t>73</a:t>
            </a:r>
            <a:endParaRPr lang="en-US" altLang="en-US" sz="160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FB52B0D5-10B7-B011-D3C4-142E5971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640" y="4144751"/>
            <a:ext cx="646112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92</a:t>
            </a: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27B9B99-5AC4-A046-A923-D39F786B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157" y="4337590"/>
            <a:ext cx="646112" cy="3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82.9</a:t>
            </a: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4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D4B731CA-B087-8AD5-17D1-D853AF6B9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58901"/>
              </p:ext>
            </p:extLst>
          </p:nvPr>
        </p:nvGraphicFramePr>
        <p:xfrm>
          <a:off x="2797968" y="4470487"/>
          <a:ext cx="6003925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15073" imgH="1651044" progId="Excel.Sheet.8">
                  <p:embed/>
                </p:oleObj>
              </mc:Choice>
              <mc:Fallback>
                <p:oleObj name="Worksheet" r:id="rId2" imgW="4915073" imgH="1651044" progId="Excel.Sheet.8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86C07C4-DBEB-4B9C-B029-E243AF177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968" y="4470487"/>
                        <a:ext cx="6003925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86C07C4-DBEB-4B9C-B029-E243AF177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544351"/>
              </p:ext>
            </p:extLst>
          </p:nvPr>
        </p:nvGraphicFramePr>
        <p:xfrm>
          <a:off x="10820" y="4517187"/>
          <a:ext cx="5972135" cy="194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89426" imgH="1612812" progId="Excel.Sheet.8">
                  <p:embed/>
                </p:oleObj>
              </mc:Choice>
              <mc:Fallback>
                <p:oleObj name="Worksheet" r:id="rId4" imgW="4889426" imgH="1612812" progId="Excel.Sheet.8">
                  <p:embed/>
                  <p:pic>
                    <p:nvPicPr>
                      <p:cNvPr id="9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" y="4517187"/>
                        <a:ext cx="5972135" cy="1942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4">
            <a:extLst>
              <a:ext uri="{FF2B5EF4-FFF2-40B4-BE49-F238E27FC236}">
                <a16:creationId xmlns:a16="http://schemas.microsoft.com/office/drawing/2014/main" id="{830C89B8-F135-4EA2-8388-2D4DCBDFF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56057"/>
              </p:ext>
            </p:extLst>
          </p:nvPr>
        </p:nvGraphicFramePr>
        <p:xfrm>
          <a:off x="4210050" y="2192338"/>
          <a:ext cx="317976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73252" imgH="1892256" progId="Excel.Sheet.8">
                  <p:embed/>
                </p:oleObj>
              </mc:Choice>
              <mc:Fallback>
                <p:oleObj name="Worksheet" r:id="rId6" imgW="3073252" imgH="1892256" progId="Excel.Sheet.8">
                  <p:embed/>
                  <p:pic>
                    <p:nvPicPr>
                      <p:cNvPr id="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2192338"/>
                        <a:ext cx="3179763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47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/>
              <a:t>In-Force Business (Individual Health)</a:t>
            </a:r>
            <a:br>
              <a:rPr lang="en-US" b="1" dirty="0"/>
            </a:br>
            <a:r>
              <a:rPr lang="en-US" sz="2400" b="1" dirty="0">
                <a:solidFill>
                  <a:srgbClr val="7F7F7F"/>
                </a:solidFill>
              </a:rPr>
              <a:t>Number of Lives Covered and Total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3" y="6606429"/>
            <a:ext cx="2743200" cy="231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7</a:t>
            </a:fld>
            <a:endParaRPr lang="en-US" sz="900" dirty="0"/>
          </a:p>
        </p:txBody>
      </p:sp>
      <p:graphicFrame>
        <p:nvGraphicFramePr>
          <p:cNvPr id="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211785"/>
              </p:ext>
            </p:extLst>
          </p:nvPr>
        </p:nvGraphicFramePr>
        <p:xfrm>
          <a:off x="1492737" y="2197100"/>
          <a:ext cx="3146425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041687" imgH="1924181" progId="Excel.Sheet.8">
                  <p:embed/>
                </p:oleObj>
              </mc:Choice>
              <mc:Fallback>
                <p:oleObj name="Worksheet" r:id="rId8" imgW="3041687" imgH="1924181" progId="Excel.Sheet.8">
                  <p:embed/>
                  <p:pic>
                    <p:nvPicPr>
                      <p:cNvPr id="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737" y="2197100"/>
                        <a:ext cx="3146425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206178" y="4934565"/>
            <a:ext cx="1995233" cy="7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99"/>
              </a:buClr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In-force business premium refers to the total annual premium for policies that are currently being insured, which includes both the policies sold in the year, and also in the past. 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15158" y="1807937"/>
            <a:ext cx="363626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 dirty="0">
                <a:latin typeface="Calibri" panose="020F0502020204030204" pitchFamily="34" charset="0"/>
              </a:rPr>
              <a:t>No. of Lives Covered</a:t>
            </a:r>
            <a:endParaRPr lang="en-US" altLang="en-US" sz="2000" b="1" u="sng" dirty="0">
              <a:latin typeface="Calibri" panose="020F0502020204030204" pitchFamily="34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632084" y="4139353"/>
            <a:ext cx="2438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u="sng" dirty="0">
                <a:latin typeface="Calibri" panose="020F0502020204030204" pitchFamily="34" charset="0"/>
              </a:rPr>
              <a:t>Total Premium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440688" y="1401673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Q2’21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485433" y="1400875"/>
            <a:ext cx="93775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 Q2’20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50872" y="1405164"/>
            <a:ext cx="795795" cy="41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100" dirty="0">
                <a:solidFill>
                  <a:srgbClr val="464646"/>
                </a:solidFill>
                <a:latin typeface="Calibri" panose="020F0502020204030204" pitchFamily="34" charset="0"/>
              </a:rPr>
              <a:t>As at:</a:t>
            </a: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3800085" y="2457369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0.29m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1866427" y="3414016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2.81m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324516" y="211588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(3.10m)</a:t>
            </a: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768FFF21-49C8-455A-A555-6D2855B9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586" y="4740795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$224m</a:t>
            </a:r>
          </a:p>
        </p:txBody>
      </p:sp>
      <p:sp>
        <p:nvSpPr>
          <p:cNvPr id="43" name="Text Box 60">
            <a:extLst>
              <a:ext uri="{FF2B5EF4-FFF2-40B4-BE49-F238E27FC236}">
                <a16:creationId xmlns:a16="http://schemas.microsoft.com/office/drawing/2014/main" id="{3EC6381A-52E6-4CA7-AD6F-230A241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06" y="5714858"/>
            <a:ext cx="9265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$2,200m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892040AB-E4EA-4FE4-B171-4A825FEF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316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($2,424m)</a:t>
            </a: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D5D7A941-D6D1-41D2-991D-2AA51637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871" y="2422521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8E89B5F2-EBE1-4F73-91D4-0389C235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40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(3.15m)</a:t>
            </a:r>
          </a:p>
        </p:txBody>
      </p:sp>
      <p:sp>
        <p:nvSpPr>
          <p:cNvPr id="48" name="Text Box 59">
            <a:extLst>
              <a:ext uri="{FF2B5EF4-FFF2-40B4-BE49-F238E27FC236}">
                <a16:creationId xmlns:a16="http://schemas.microsoft.com/office/drawing/2014/main" id="{488A24F2-521D-4079-8AC1-9DD445F65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728" y="4686506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$252m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04AFA1CA-5ECF-4A93-AB9C-D10491C8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286" y="4449925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($2,562m)</a:t>
            </a:r>
          </a:p>
        </p:txBody>
      </p:sp>
      <p:sp>
        <p:nvSpPr>
          <p:cNvPr id="52" name="Text Box 60">
            <a:extLst>
              <a:ext uri="{FF2B5EF4-FFF2-40B4-BE49-F238E27FC236}">
                <a16:creationId xmlns:a16="http://schemas.microsoft.com/office/drawing/2014/main" id="{CE18A787-341E-4309-BB26-AB8DE03A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549" y="5685956"/>
            <a:ext cx="9783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$2,310m</a:t>
            </a:r>
          </a:p>
        </p:txBody>
      </p:sp>
      <p:sp>
        <p:nvSpPr>
          <p:cNvPr id="53" name="Text Box 60">
            <a:extLst>
              <a:ext uri="{FF2B5EF4-FFF2-40B4-BE49-F238E27FC236}">
                <a16:creationId xmlns:a16="http://schemas.microsoft.com/office/drawing/2014/main" id="{E5978B46-9F7C-4A9F-BDD0-091316163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1" y="3377630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2.85m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9787F0ED-56CB-4A19-A3F2-B22BE773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370" y="1400875"/>
            <a:ext cx="873637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200" dirty="0">
                <a:solidFill>
                  <a:srgbClr val="464646"/>
                </a:solidFill>
                <a:latin typeface="Calibri" panose="020F0502020204030204" pitchFamily="34" charset="0"/>
              </a:rPr>
              <a:t>Q2’22</a:t>
            </a:r>
          </a:p>
        </p:txBody>
      </p:sp>
      <p:graphicFrame>
        <p:nvGraphicFramePr>
          <p:cNvPr id="36" name="Object 44">
            <a:extLst>
              <a:ext uri="{FF2B5EF4-FFF2-40B4-BE49-F238E27FC236}">
                <a16:creationId xmlns:a16="http://schemas.microsoft.com/office/drawing/2014/main" id="{DFAC75C1-DA82-95E7-F47F-BE494A15A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65907"/>
              </p:ext>
            </p:extLst>
          </p:nvPr>
        </p:nvGraphicFramePr>
        <p:xfrm>
          <a:off x="6946900" y="2170113"/>
          <a:ext cx="317976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3073252" imgH="1892256" progId="Excel.Sheet.8">
                  <p:embed/>
                </p:oleObj>
              </mc:Choice>
              <mc:Fallback>
                <p:oleObj name="Worksheet" r:id="rId10" imgW="3073252" imgH="1892256" progId="Excel.Sheet.8">
                  <p:embed/>
                  <p:pic>
                    <p:nvPicPr>
                      <p:cNvPr id="50" name="Object 44">
                        <a:extLst>
                          <a:ext uri="{FF2B5EF4-FFF2-40B4-BE49-F238E27FC236}">
                            <a16:creationId xmlns:a16="http://schemas.microsoft.com/office/drawing/2014/main" id="{830C89B8-F135-4EA2-8388-2D4DCBDFF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2170113"/>
                        <a:ext cx="3179763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59">
            <a:extLst>
              <a:ext uri="{FF2B5EF4-FFF2-40B4-BE49-F238E27FC236}">
                <a16:creationId xmlns:a16="http://schemas.microsoft.com/office/drawing/2014/main" id="{EE57E767-4B8E-1CEB-27AA-D5AEC9469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772" y="2457368"/>
            <a:ext cx="763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0.30m</a:t>
            </a:r>
          </a:p>
        </p:txBody>
      </p:sp>
      <p:sp>
        <p:nvSpPr>
          <p:cNvPr id="38" name="Text Box 60">
            <a:extLst>
              <a:ext uri="{FF2B5EF4-FFF2-40B4-BE49-F238E27FC236}">
                <a16:creationId xmlns:a16="http://schemas.microsoft.com/office/drawing/2014/main" id="{D1D1EBD2-DF31-5BE2-431D-2B64EF07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547" y="3377630"/>
            <a:ext cx="71974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2.87m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749FD08A-9132-4F8B-4A3E-40722D5C7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691" y="2110979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(3.17m)</a:t>
            </a:r>
          </a:p>
        </p:txBody>
      </p:sp>
      <p:graphicFrame>
        <p:nvGraphicFramePr>
          <p:cNvPr id="40" name="Object 44">
            <a:extLst>
              <a:ext uri="{FF2B5EF4-FFF2-40B4-BE49-F238E27FC236}">
                <a16:creationId xmlns:a16="http://schemas.microsoft.com/office/drawing/2014/main" id="{AC85DAC8-1182-6251-62B4-EF515BC76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748222"/>
              </p:ext>
            </p:extLst>
          </p:nvPr>
        </p:nvGraphicFramePr>
        <p:xfrm>
          <a:off x="6755006" y="4516357"/>
          <a:ext cx="355917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3079565" imgH="1625703" progId="Excel.Sheet.8">
                  <p:embed/>
                </p:oleObj>
              </mc:Choice>
              <mc:Fallback>
                <p:oleObj name="Worksheet" r:id="rId12" imgW="3079565" imgH="1625703" progId="Excel.Sheet.8">
                  <p:embed/>
                  <p:pic>
                    <p:nvPicPr>
                      <p:cNvPr id="51" name="Object 44">
                        <a:extLst>
                          <a:ext uri="{FF2B5EF4-FFF2-40B4-BE49-F238E27FC236}">
                            <a16:creationId xmlns:a16="http://schemas.microsoft.com/office/drawing/2014/main" id="{45DBB2A6-B3D1-4938-93E3-38E130595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006" y="4516357"/>
                        <a:ext cx="355917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60">
            <a:extLst>
              <a:ext uri="{FF2B5EF4-FFF2-40B4-BE49-F238E27FC236}">
                <a16:creationId xmlns:a16="http://schemas.microsoft.com/office/drawing/2014/main" id="{B6A42499-B9F7-9096-B3C8-17FF2245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585" y="5681622"/>
            <a:ext cx="9783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$2,403m</a:t>
            </a:r>
          </a:p>
        </p:txBody>
      </p:sp>
      <p:sp>
        <p:nvSpPr>
          <p:cNvPr id="55" name="Text Box 59">
            <a:extLst>
              <a:ext uri="{FF2B5EF4-FFF2-40B4-BE49-F238E27FC236}">
                <a16:creationId xmlns:a16="http://schemas.microsoft.com/office/drawing/2014/main" id="{2A47EF39-3018-2975-E210-B95789EC3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4" y="4741324"/>
            <a:ext cx="83550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solidFill>
                  <a:srgbClr val="464646"/>
                </a:solidFill>
                <a:latin typeface="Calibri" panose="020F0502020204030204" pitchFamily="34" charset="0"/>
              </a:rPr>
              <a:t>$261m</a:t>
            </a: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AE7B153C-2D82-2E5B-8450-267853E8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136" y="4448262"/>
            <a:ext cx="1295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000" b="1" dirty="0">
                <a:solidFill>
                  <a:srgbClr val="464646"/>
                </a:solidFill>
                <a:latin typeface="Calibri" panose="020F0502020204030204" pitchFamily="34" charset="0"/>
              </a:rPr>
              <a:t>($2,664m)</a:t>
            </a:r>
          </a:p>
        </p:txBody>
      </p:sp>
    </p:spTree>
    <p:extLst>
      <p:ext uri="{BB962C8B-B14F-4D97-AF65-F5344CB8AC3E}">
        <p14:creationId xmlns:p14="http://schemas.microsoft.com/office/powerpoint/2010/main" val="324395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Group Life &amp; Health</a:t>
            </a:r>
            <a:br>
              <a:rPr lang="en-US" dirty="0"/>
            </a:br>
            <a:r>
              <a:rPr lang="en-US" sz="2400" b="1" dirty="0">
                <a:solidFill>
                  <a:srgbClr val="7F7F7F"/>
                </a:solidFill>
              </a:rPr>
              <a:t>In-Force Premium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16557"/>
            <a:ext cx="2743200" cy="241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8</a:t>
            </a:fld>
            <a:endParaRPr lang="en-US" sz="9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61961"/>
              </p:ext>
            </p:extLst>
          </p:nvPr>
        </p:nvGraphicFramePr>
        <p:xfrm>
          <a:off x="1724025" y="1946275"/>
          <a:ext cx="8161338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59786" imgH="4095881" progId="Excel.Sheet.8">
                  <p:embed/>
                </p:oleObj>
              </mc:Choice>
              <mc:Fallback>
                <p:oleObj name="Worksheet" r:id="rId2" imgW="7359786" imgH="4095881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946275"/>
                        <a:ext cx="8161338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63983" y="4903521"/>
            <a:ext cx="762000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chemeClr val="accent1"/>
                </a:solidFill>
                <a:latin typeface="Calibri" panose="020F0502020204030204" pitchFamily="34" charset="0"/>
              </a:rPr>
              <a:t>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463983" y="3803602"/>
            <a:ext cx="7985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b="1" dirty="0">
                <a:solidFill>
                  <a:srgbClr val="FFCC00"/>
                </a:solidFill>
                <a:latin typeface="Calibri" panose="020F0502020204030204" pitchFamily="34" charset="0"/>
              </a:rPr>
              <a:t>A&amp;H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3278" y="5441582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dirty="0">
                <a:solidFill>
                  <a:srgbClr val="7F7F7F"/>
                </a:solidFill>
                <a:latin typeface="Calibri" panose="020F0502020204030204" pitchFamily="34" charset="0"/>
              </a:rPr>
              <a:t>As at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71643" y="1867133"/>
            <a:ext cx="112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500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$million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0800000" flipV="1">
            <a:off x="6391462" y="1445533"/>
            <a:ext cx="7270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i="1" dirty="0">
                <a:solidFill>
                  <a:srgbClr val="7F7F7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7.8%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284401" y="1754825"/>
            <a:ext cx="4752000" cy="59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4274122" y="1767943"/>
            <a:ext cx="1" cy="32385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9030983" y="1771617"/>
            <a:ext cx="2549" cy="17465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203106" y="1919787"/>
            <a:ext cx="968376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1,805.6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34CB21-97A7-4FF9-B2C1-40CC7CA4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163" y="2073085"/>
            <a:ext cx="838200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1,747.3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F0CBA8F7-91C0-436B-A288-46A30C55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619" y="2286992"/>
            <a:ext cx="838200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1,621.1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57C5AE75-C1E9-4C2D-B38E-B6CA94AB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804" y="1992846"/>
            <a:ext cx="939970" cy="57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1,785.2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2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0F8BD786-A69C-D291-DA8B-2D0F0769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386" y="1918668"/>
            <a:ext cx="968376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1,831.3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41757AC9-8417-D5DB-5B1A-071CE097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883" y="1916373"/>
            <a:ext cx="968376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550" b="1" i="1" dirty="0">
                <a:solidFill>
                  <a:srgbClr val="464646"/>
                </a:solidFill>
                <a:latin typeface="Calibri" panose="020F0502020204030204" pitchFamily="34" charset="0"/>
              </a:rPr>
              <a:t>1,884.4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endParaRPr lang="en-US" altLang="en-US" sz="1550" b="1" i="1" baseline="30000" dirty="0">
              <a:solidFill>
                <a:srgbClr val="46464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1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10EA8BEB-9A5E-4865-8429-2E5724FFD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91566"/>
              </p:ext>
            </p:extLst>
          </p:nvPr>
        </p:nvGraphicFramePr>
        <p:xfrm>
          <a:off x="603250" y="1498600"/>
          <a:ext cx="6100763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82852" imgH="3498762" progId="Excel.Sheet.8">
                  <p:embed/>
                </p:oleObj>
              </mc:Choice>
              <mc:Fallback>
                <p:oleObj name="Worksheet" r:id="rId3" imgW="3682852" imgH="3498762" progId="Excel.Sheet.8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10EA8BEB-9A5E-4865-8429-2E5724FFD9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498600"/>
                        <a:ext cx="6100763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1536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Individual Policy Claims Payout &amp; Maturity</a:t>
            </a:r>
            <a:br>
              <a:rPr lang="en-US" sz="29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b="1" dirty="0">
                <a:solidFill>
                  <a:srgbClr val="7F7F7F"/>
                </a:solidFill>
              </a:rPr>
              <a:t>Number of Policies and Amount Paid</a:t>
            </a:r>
            <a:endParaRPr lang="en-US" sz="2900" b="1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626831"/>
            <a:ext cx="2743200" cy="231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10886-9CBA-4E14-9AC0-5CD4A326EFF1}" type="slidenum">
              <a:rPr lang="en-US" sz="900" smtClean="0"/>
              <a:pPr/>
              <a:t>9</a:t>
            </a:fld>
            <a:endParaRPr lang="en-US" sz="9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44431" y="6318607"/>
            <a:ext cx="6453333" cy="2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900" dirty="0">
                <a:latin typeface="Calibri" panose="020F0502020204030204" pitchFamily="34" charset="0"/>
              </a:rPr>
              <a:t>TPD: Total &amp; Permanent Disability       NOP: Number of Policies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1942" y="1462499"/>
            <a:ext cx="8874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56242" y="1643736"/>
            <a:ext cx="661987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4205" y="1524222"/>
            <a:ext cx="1627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Claims Payout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89371"/>
              </p:ext>
            </p:extLst>
          </p:nvPr>
        </p:nvGraphicFramePr>
        <p:xfrm>
          <a:off x="6299200" y="1684338"/>
          <a:ext cx="5635625" cy="447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54574" imgH="3873383" progId="Excel.Sheet.8">
                  <p:embed/>
                </p:oleObj>
              </mc:Choice>
              <mc:Fallback>
                <p:oleObj name="Worksheet" r:id="rId5" imgW="4254574" imgH="3873383" progId="Excel.Sheet.8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684338"/>
                        <a:ext cx="5635625" cy="447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27090" y="1495007"/>
            <a:ext cx="881062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 Amount ($million)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55669" y="1693420"/>
            <a:ext cx="60960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100" dirty="0">
                <a:solidFill>
                  <a:srgbClr val="7F7F7F"/>
                </a:solidFill>
                <a:latin typeface="+mn-lt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163454" y="1647120"/>
            <a:ext cx="161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600" b="1" u="sng" dirty="0">
                <a:latin typeface="Calibri" panose="020F0502020204030204" pitchFamily="34" charset="0"/>
                <a:cs typeface="Arial" panose="020B0604020202020204" pitchFamily="34" charset="0"/>
              </a:rPr>
              <a:t>Maturity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381284" y="3926345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364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6A13D930-4861-4708-94CD-18E198A8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15" y="4056582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325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462C810-FA2A-4FE7-A248-B0839E13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382" y="3505066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488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FF610CE1-6242-442C-B943-D3D75D05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63" y="4007362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335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E1219B81-362D-4C5C-BEAE-4EA4329A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475" y="3975964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352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79BC3CC7-9398-EA57-E182-6372199EB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088" y="3853152"/>
            <a:ext cx="4572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1400" b="1" i="1" dirty="0">
                <a:solidFill>
                  <a:srgbClr val="7F7F7F"/>
                </a:solidFill>
                <a:latin typeface="Calibri" panose="020F0502020204030204" pitchFamily="34" charset="0"/>
              </a:rPr>
              <a:t>376</a:t>
            </a:r>
            <a:endParaRPr lang="en-US" altLang="en-US" sz="1400" b="1" i="1" baseline="300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807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FFC000"/>
      </a:accent2>
      <a:accent3>
        <a:srgbClr val="FFC000"/>
      </a:accent3>
      <a:accent4>
        <a:srgbClr val="FFC000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F5744B15773D4A9E09AB1E949A23D7" ma:contentTypeVersion="13" ma:contentTypeDescription="Create a new document." ma:contentTypeScope="" ma:versionID="7de2dd05f00ebab55e4d7766d545279a">
  <xsd:schema xmlns:xsd="http://www.w3.org/2001/XMLSchema" xmlns:xs="http://www.w3.org/2001/XMLSchema" xmlns:p="http://schemas.microsoft.com/office/2006/metadata/properties" xmlns:ns2="04525ef6-06e5-4b08-a69e-c3c4615a67d5" xmlns:ns3="87557bc3-d3ab-42ab-b639-1c640e60c8a5" targetNamespace="http://schemas.microsoft.com/office/2006/metadata/properties" ma:root="true" ma:fieldsID="66dad728f3c1248426ed15e625ce9931" ns2:_="" ns3:_="">
    <xsd:import namespace="04525ef6-06e5-4b08-a69e-c3c4615a67d5"/>
    <xsd:import namespace="87557bc3-d3ab-42ab-b639-1c640e60c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25ef6-06e5-4b08-a69e-c3c4615a6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7bc3-d3ab-42ab-b639-1c640e60c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0F48EB-F515-4D80-8C17-51BEF741A08F}"/>
</file>

<file path=customXml/itemProps2.xml><?xml version="1.0" encoding="utf-8"?>
<ds:datastoreItem xmlns:ds="http://schemas.openxmlformats.org/officeDocument/2006/customXml" ds:itemID="{22425593-3620-4837-920F-FE49024843D1}"/>
</file>

<file path=customXml/itemProps3.xml><?xml version="1.0" encoding="utf-8"?>
<ds:datastoreItem xmlns:ds="http://schemas.openxmlformats.org/officeDocument/2006/customXml" ds:itemID="{66A51A37-F526-4AAC-BFF6-14BB59F35C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1728</Words>
  <Application>Microsoft Office PowerPoint</Application>
  <PresentationFormat>Widescreen</PresentationFormat>
  <Paragraphs>391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Custom Design</vt:lpstr>
      <vt:lpstr>Worksheet</vt:lpstr>
      <vt:lpstr>Microsoft Excel 97-2003 Worksheet</vt:lpstr>
      <vt:lpstr>Life Insurance Industry Results January to June 2022</vt:lpstr>
      <vt:lpstr>New Business (Individual Life &amp; Health) Total Weighted Premium</vt:lpstr>
      <vt:lpstr>PowerPoint Presentation</vt:lpstr>
      <vt:lpstr>PowerPoint Presentation</vt:lpstr>
      <vt:lpstr>PowerPoint Presentation</vt:lpstr>
      <vt:lpstr>PowerPoint Presentation</vt:lpstr>
      <vt:lpstr>In-Force Business (Individual Health) Number of Lives Covered and Total Premium</vt:lpstr>
      <vt:lpstr>Group Life &amp; Health In-Force Premium</vt:lpstr>
      <vt:lpstr>Individual Policy Claims Payout &amp; Maturity Number of Policies and Amount Paid</vt:lpstr>
      <vt:lpstr>Forfeiture &amp; Surrender Rates</vt:lpstr>
      <vt:lpstr>Manpower Number of Employees &amp; Tied Representatives</vt:lpstr>
      <vt:lpstr>Life Insurance Industry Results January to June 2022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HITF Report to delegation from Bank Negara Malaysia</dc:title>
  <dc:creator>Colin</dc:creator>
  <cp:lastModifiedBy>LIA</cp:lastModifiedBy>
  <cp:revision>688</cp:revision>
  <cp:lastPrinted>2022-07-27T11:17:56Z</cp:lastPrinted>
  <dcterms:created xsi:type="dcterms:W3CDTF">2019-12-13T02:33:09Z</dcterms:created>
  <dcterms:modified xsi:type="dcterms:W3CDTF">2022-08-08T09:28:38Z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31093b-ab14-4f1b-a3dd-9fef48e63ad3_Enabled">
    <vt:lpwstr>true</vt:lpwstr>
  </property>
  <property fmtid="{D5CDD505-2E9C-101B-9397-08002B2CF9AE}" pid="3" name="MSIP_Label_6131093b-ab14-4f1b-a3dd-9fef48e63ad3_SetDate">
    <vt:lpwstr>2020-12-23T05:17:38Z</vt:lpwstr>
  </property>
  <property fmtid="{D5CDD505-2E9C-101B-9397-08002B2CF9AE}" pid="4" name="MSIP_Label_6131093b-ab14-4f1b-a3dd-9fef48e63ad3_Method">
    <vt:lpwstr>Standard</vt:lpwstr>
  </property>
  <property fmtid="{D5CDD505-2E9C-101B-9397-08002B2CF9AE}" pid="5" name="MSIP_Label_6131093b-ab14-4f1b-a3dd-9fef48e63ad3_Name">
    <vt:lpwstr>6131093b-ab14-4f1b-a3dd-9fef48e63ad3</vt:lpwstr>
  </property>
  <property fmtid="{D5CDD505-2E9C-101B-9397-08002B2CF9AE}" pid="6" name="MSIP_Label_6131093b-ab14-4f1b-a3dd-9fef48e63ad3_SiteId">
    <vt:lpwstr>7bee083c-fab1-4f95-9e8c-732c66a21e14</vt:lpwstr>
  </property>
  <property fmtid="{D5CDD505-2E9C-101B-9397-08002B2CF9AE}" pid="7" name="MSIP_Label_6131093b-ab14-4f1b-a3dd-9fef48e63ad3_ActionId">
    <vt:lpwstr>c06e2d32-51e6-40b3-b8b7-2c0ba1e92fef</vt:lpwstr>
  </property>
  <property fmtid="{D5CDD505-2E9C-101B-9397-08002B2CF9AE}" pid="8" name="MSIP_Label_6131093b-ab14-4f1b-a3dd-9fef48e63ad3_ContentBits">
    <vt:lpwstr>0</vt:lpwstr>
  </property>
  <property fmtid="{D5CDD505-2E9C-101B-9397-08002B2CF9AE}" pid="9" name="ContentTypeId">
    <vt:lpwstr>0x01010073F5744B15773D4A9E09AB1E949A23D7</vt:lpwstr>
  </property>
</Properties>
</file>