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wdp" ContentType="image/vnd.ms-photo"/>
  <Default Extension="xls" ContentType="application/vnd.ms-exce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1" r:id="rId4"/>
  </p:sldMasterIdLst>
  <p:notesMasterIdLst>
    <p:notesMasterId r:id="rId19"/>
  </p:notesMasterIdLst>
  <p:handoutMasterIdLst>
    <p:handoutMasterId r:id="rId20"/>
  </p:handoutMasterIdLst>
  <p:sldIdLst>
    <p:sldId id="256" r:id="rId5"/>
    <p:sldId id="298" r:id="rId6"/>
    <p:sldId id="299" r:id="rId7"/>
    <p:sldId id="300" r:id="rId8"/>
    <p:sldId id="301" r:id="rId9"/>
    <p:sldId id="302" r:id="rId10"/>
    <p:sldId id="306" r:id="rId11"/>
    <p:sldId id="305" r:id="rId12"/>
    <p:sldId id="308" r:id="rId13"/>
    <p:sldId id="309" r:id="rId14"/>
    <p:sldId id="310" r:id="rId15"/>
    <p:sldId id="313" r:id="rId16"/>
    <p:sldId id="312" r:id="rId17"/>
    <p:sldId id="295" r:id="rId18"/>
  </p:sldIdLst>
  <p:sldSz cx="12192000" cy="6858000"/>
  <p:notesSz cx="6797675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lin" initials="Colin" lastIdx="1" clrIdx="0">
    <p:extLst>
      <p:ext uri="{19B8F6BF-5375-455C-9EA6-DF929625EA0E}">
        <p15:presenceInfo xmlns:p15="http://schemas.microsoft.com/office/powerpoint/2012/main" userId="Col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00"/>
    <a:srgbClr val="7F7F7F"/>
    <a:srgbClr val="757575"/>
    <a:srgbClr val="4D671B"/>
    <a:srgbClr val="DEECCE"/>
    <a:srgbClr val="EFF6E8"/>
    <a:srgbClr val="0B8F5A"/>
    <a:srgbClr val="009999"/>
    <a:srgbClr val="2B6F4F"/>
    <a:srgbClr val="BFE6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2C7DBE-4BB5-A54B-92ED-DF16FC51F53F}" v="2" dt="2022-11-04T02:36:47.1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89" autoAdjust="0"/>
    <p:restoredTop sz="93324" autoAdjust="0"/>
  </p:normalViewPr>
  <p:slideViewPr>
    <p:cSldViewPr snapToGrid="0">
      <p:cViewPr varScale="1">
        <p:scale>
          <a:sx n="142" d="100"/>
          <a:sy n="142" d="100"/>
        </p:scale>
        <p:origin x="176" y="3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684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othy Tham" userId="83df346b-3b7d-4a1c-b2c0-7560520f9c78" providerId="ADAL" clId="{262C7DBE-4BB5-A54B-92ED-DF16FC51F53F}"/>
    <pc:docChg chg="modSld">
      <pc:chgData name="Timothy Tham" userId="83df346b-3b7d-4a1c-b2c0-7560520f9c78" providerId="ADAL" clId="{262C7DBE-4BB5-A54B-92ED-DF16FC51F53F}" dt="2022-11-04T02:36:47.190" v="1"/>
      <pc:docMkLst>
        <pc:docMk/>
      </pc:docMkLst>
      <pc:sldChg chg="modSp">
        <pc:chgData name="Timothy Tham" userId="83df346b-3b7d-4a1c-b2c0-7560520f9c78" providerId="ADAL" clId="{262C7DBE-4BB5-A54B-92ED-DF16FC51F53F}" dt="2022-11-04T02:36:47.190" v="1"/>
        <pc:sldMkLst>
          <pc:docMk/>
          <pc:sldMk cId="1399703429" sldId="298"/>
        </pc:sldMkLst>
        <pc:graphicFrameChg chg="mod">
          <ac:chgData name="Timothy Tham" userId="83df346b-3b7d-4a1c-b2c0-7560520f9c78" providerId="ADAL" clId="{262C7DBE-4BB5-A54B-92ED-DF16FC51F53F}" dt="2022-11-04T02:36:47.190" v="1"/>
          <ac:graphicFrameMkLst>
            <pc:docMk/>
            <pc:sldMk cId="1399703429" sldId="298"/>
            <ac:graphicFrameMk id="24" creationId="{4DE7E3BA-6902-4B68-B6EA-2E078E31EA39}"/>
          </ac:graphicFrameMkLst>
        </pc:graphicFrameChg>
      </pc:sldChg>
    </pc:docChg>
  </pc:docChgLst>
  <pc:docChgLst>
    <pc:chgData name="Tok Hwee Min" userId="777e9cbf-48e5-4acc-bd53-549351fbe184" providerId="ADAL" clId="{0E3B863F-E6CB-4020-AD64-CAE93D63D5A1}"/>
    <pc:docChg chg="undo custSel delSld modSld">
      <pc:chgData name="Tok Hwee Min" userId="777e9cbf-48e5-4acc-bd53-549351fbe184" providerId="ADAL" clId="{0E3B863F-E6CB-4020-AD64-CAE93D63D5A1}" dt="2022-11-01T07:43:36.986" v="17" actId="14734"/>
      <pc:docMkLst>
        <pc:docMk/>
      </pc:docMkLst>
      <pc:sldChg chg="modSp mod">
        <pc:chgData name="Tok Hwee Min" userId="777e9cbf-48e5-4acc-bd53-549351fbe184" providerId="ADAL" clId="{0E3B863F-E6CB-4020-AD64-CAE93D63D5A1}" dt="2022-11-01T06:16:55.052" v="2" actId="14734"/>
        <pc:sldMkLst>
          <pc:docMk/>
          <pc:sldMk cId="1399703429" sldId="298"/>
        </pc:sldMkLst>
        <pc:graphicFrameChg chg="modGraphic">
          <ac:chgData name="Tok Hwee Min" userId="777e9cbf-48e5-4acc-bd53-549351fbe184" providerId="ADAL" clId="{0E3B863F-E6CB-4020-AD64-CAE93D63D5A1}" dt="2022-11-01T06:16:55.052" v="2" actId="14734"/>
          <ac:graphicFrameMkLst>
            <pc:docMk/>
            <pc:sldMk cId="1399703429" sldId="298"/>
            <ac:graphicFrameMk id="9" creationId="{60E95126-B9F4-4D89-9CA8-FDF67119ED54}"/>
          </ac:graphicFrameMkLst>
        </pc:graphicFrameChg>
      </pc:sldChg>
      <pc:sldChg chg="modSp mod">
        <pc:chgData name="Tok Hwee Min" userId="777e9cbf-48e5-4acc-bd53-549351fbe184" providerId="ADAL" clId="{0E3B863F-E6CB-4020-AD64-CAE93D63D5A1}" dt="2022-11-01T07:43:36.986" v="17" actId="14734"/>
        <pc:sldMkLst>
          <pc:docMk/>
          <pc:sldMk cId="3897120942" sldId="302"/>
        </pc:sldMkLst>
        <pc:graphicFrameChg chg="mod modGraphic">
          <ac:chgData name="Tok Hwee Min" userId="777e9cbf-48e5-4acc-bd53-549351fbe184" providerId="ADAL" clId="{0E3B863F-E6CB-4020-AD64-CAE93D63D5A1}" dt="2022-11-01T07:43:36.986" v="17" actId="14734"/>
          <ac:graphicFrameMkLst>
            <pc:docMk/>
            <pc:sldMk cId="3897120942" sldId="302"/>
            <ac:graphicFrameMk id="6" creationId="{3C60C6F0-C2AB-4085-A70E-6047F7B35ECE}"/>
          </ac:graphicFrameMkLst>
        </pc:graphicFrameChg>
      </pc:sldChg>
      <pc:sldChg chg="del">
        <pc:chgData name="Tok Hwee Min" userId="777e9cbf-48e5-4acc-bd53-549351fbe184" providerId="ADAL" clId="{0E3B863F-E6CB-4020-AD64-CAE93D63D5A1}" dt="2022-11-01T05:42:35.264" v="0" actId="2696"/>
        <pc:sldMkLst>
          <pc:docMk/>
          <pc:sldMk cId="3661208883" sldId="30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AD47F77-91E0-4DC4-AF0C-58ABF882B71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275" cy="4985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01AE3D-0F2F-4938-A9BE-E4B1F1C6B7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862" y="1"/>
            <a:ext cx="2946275" cy="4985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117710-659E-48F3-B42B-0F78A00BCF71}" type="datetimeFigureOut">
              <a:rPr lang="en-US" smtClean="0"/>
              <a:t>11/4/22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F258C5-5B9D-4557-A8F1-C27D8FA0728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288"/>
            <a:ext cx="2946275" cy="4985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726BAF-0673-495A-B27A-68EBF675E75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862" y="9431288"/>
            <a:ext cx="2946275" cy="4985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96CA9A-F968-4D0B-A788-4DCEABA55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94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DE9A928-4B02-4017-9991-6944E76F0B69}" type="datetimeFigureOut">
              <a:rPr lang="en-US" smtClean="0"/>
              <a:t>11/4/22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256E20B-D0C7-47F3-AB98-8A4D2D283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625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56E20B-D0C7-47F3-AB98-8A4D2D2837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480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6E20B-D0C7-47F3-AB98-8A4D2D28372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783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56E20B-D0C7-47F3-AB98-8A4D2D28372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403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56E20B-D0C7-47F3-AB98-8A4D2D28372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97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56E20B-D0C7-47F3-AB98-8A4D2D28372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327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56E20B-D0C7-47F3-AB98-8A4D2D28372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944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56E20B-D0C7-47F3-AB98-8A4D2D28372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589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B3B7511-EF14-445D-B675-8E3330AB47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8" t="24239" r="-698" b="42472"/>
          <a:stretch/>
        </p:blipFill>
        <p:spPr>
          <a:xfrm>
            <a:off x="0" y="0"/>
            <a:ext cx="12277725" cy="16557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39917C-895D-4991-AAB0-E017B68816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3C0799-01F2-40CB-BED4-B69709306C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479A73-CBAE-420B-AC1F-A834A3DCC5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2450" y="6356350"/>
            <a:ext cx="2743200" cy="365125"/>
          </a:xfrm>
        </p:spPr>
        <p:txBody>
          <a:bodyPr/>
          <a:lstStyle/>
          <a:p>
            <a:fld id="{6836BE66-0A19-4699-B814-1797A3B1D390}" type="datetime1">
              <a:rPr lang="en-US" smtClean="0"/>
              <a:t>11/4/22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E331B6-B522-4F7C-AB6D-317C75742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EFD961-BDCD-4AB7-B83F-784B3276D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90611" y="643468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56A10886-9CBA-4E14-9AC0-5CD4A326EFF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8F049C65-504A-4F06-9CFD-9F8DB822A82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7" y="5564015"/>
            <a:ext cx="704848" cy="704848"/>
          </a:xfrm>
          <a:prstGeom prst="rect">
            <a:avLst/>
          </a:prstGeom>
        </p:spPr>
      </p:pic>
      <p:sp>
        <p:nvSpPr>
          <p:cNvPr id="9" name="AutoShape 6">
            <a:extLst>
              <a:ext uri="{FF2B5EF4-FFF2-40B4-BE49-F238E27FC236}">
                <a16:creationId xmlns:a16="http://schemas.microsoft.com/office/drawing/2014/main" id="{BA0ADBAB-CD1E-4FBB-9DD2-7CA2B5DCFB32}"/>
              </a:ext>
            </a:extLst>
          </p:cNvPr>
          <p:cNvSpPr/>
          <p:nvPr userDrawn="1"/>
        </p:nvSpPr>
        <p:spPr>
          <a:xfrm rot="-5400000">
            <a:off x="895670" y="8417431"/>
            <a:ext cx="116648" cy="2479489"/>
          </a:xfrm>
          <a:prstGeom prst="rect">
            <a:avLst/>
          </a:prstGeom>
          <a:solidFill>
            <a:srgbClr val="F5B538"/>
          </a:solidFill>
        </p:spPr>
      </p:sp>
      <p:sp>
        <p:nvSpPr>
          <p:cNvPr id="10" name="AutoShape 6">
            <a:extLst>
              <a:ext uri="{FF2B5EF4-FFF2-40B4-BE49-F238E27FC236}">
                <a16:creationId xmlns:a16="http://schemas.microsoft.com/office/drawing/2014/main" id="{36A498E2-103D-400A-99A5-536942CF4C9B}"/>
              </a:ext>
            </a:extLst>
          </p:cNvPr>
          <p:cNvSpPr/>
          <p:nvPr userDrawn="1"/>
        </p:nvSpPr>
        <p:spPr>
          <a:xfrm rot="-5400000">
            <a:off x="933771" y="5364255"/>
            <a:ext cx="116648" cy="1984190"/>
          </a:xfrm>
          <a:prstGeom prst="rect">
            <a:avLst/>
          </a:prstGeom>
          <a:solidFill>
            <a:srgbClr val="F5B538"/>
          </a:solidFill>
        </p:spPr>
      </p:sp>
      <p:sp>
        <p:nvSpPr>
          <p:cNvPr id="11" name="AutoShape 5">
            <a:extLst>
              <a:ext uri="{FF2B5EF4-FFF2-40B4-BE49-F238E27FC236}">
                <a16:creationId xmlns:a16="http://schemas.microsoft.com/office/drawing/2014/main" id="{8FC30945-EC1D-4C87-AEC8-86B3A034EAFC}"/>
              </a:ext>
            </a:extLst>
          </p:cNvPr>
          <p:cNvSpPr/>
          <p:nvPr userDrawn="1"/>
        </p:nvSpPr>
        <p:spPr>
          <a:xfrm rot="-5400000">
            <a:off x="10900582" y="-700382"/>
            <a:ext cx="114230" cy="2468603"/>
          </a:xfrm>
          <a:prstGeom prst="rect">
            <a:avLst/>
          </a:prstGeom>
          <a:solidFill>
            <a:srgbClr val="F5B538"/>
          </a:solidFill>
        </p:spPr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8C6B3A-AA30-4237-A7F4-CCE1FC563B4C}"/>
              </a:ext>
            </a:extLst>
          </p:cNvPr>
          <p:cNvSpPr txBox="1"/>
          <p:nvPr userDrawn="1"/>
        </p:nvSpPr>
        <p:spPr>
          <a:xfrm>
            <a:off x="0" y="6545328"/>
            <a:ext cx="1219199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SG" sz="9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Confidential information. All rights reserved.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034386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F5435-3D56-4B58-A1EE-831C9C240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B53EEF-0E7E-421E-A913-E78C29FF4A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SzPct val="80000"/>
              <a:buFont typeface="Courier New" panose="02070309020205020404" pitchFamily="49" charset="0"/>
              <a:buChar char="o"/>
              <a:defRPr>
                <a:solidFill>
                  <a:schemeClr val="bg1">
                    <a:lumMod val="50000"/>
                  </a:schemeClr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62487C-C835-458D-9EEF-942EFF48C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4B1E1-0E3D-4C9D-B266-A6DD9D625AAF}" type="datetime1">
              <a:rPr lang="en-US" smtClean="0"/>
              <a:t>11/4/22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E063E9-D9AD-4A4C-B1CB-65AE53F24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F5D23-D8A4-4319-8C0B-4ADA3DD70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56A10886-9CBA-4E14-9AC0-5CD4A326E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868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C85F91-78A3-4D40-8265-B725404CA0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B6332F-7F16-4BA3-8B32-91869821F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2pPr>
              <a:buFont typeface="Calibri" panose="020F0502020204030204" pitchFamily="34" charset="0"/>
              <a:buChar char="-"/>
              <a:defRPr sz="24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SzPct val="80000"/>
              <a:buFont typeface="Courier New" panose="02070309020205020404" pitchFamily="49" charset="0"/>
              <a:buChar char="o"/>
              <a:defRPr>
                <a:solidFill>
                  <a:schemeClr val="bg1">
                    <a:lumMod val="50000"/>
                  </a:schemeClr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DD767-4D5B-4B01-990D-115B18FF5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E81D6-09DB-4C72-BF1E-9AF8995F0250}" type="datetime1">
              <a:rPr lang="en-US" smtClean="0"/>
              <a:t>11/4/22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B8F414-5D2A-429D-831B-2A7B57C4F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600756-1E8D-4B83-A7E2-4897F24F6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56A10886-9CBA-4E14-9AC0-5CD4A326E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202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B2A0D-6005-44FE-8992-ADEFC4B69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4302"/>
            <a:ext cx="10515600" cy="1153699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63E9A9-DC4D-4638-BD3F-A11B83F13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1880"/>
            <a:ext cx="10515600" cy="4465083"/>
          </a:xfrm>
        </p:spPr>
        <p:txBody>
          <a:bodyPr/>
          <a:lstStyle>
            <a:lvl2pPr>
              <a:buFont typeface="Calibri" panose="020F0502020204030204" pitchFamily="34" charset="0"/>
              <a:buChar char="-"/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SzPct val="80000"/>
              <a:buFont typeface="Courier New" panose="02070309020205020404" pitchFamily="49" charset="0"/>
              <a:buChar char="o"/>
              <a:defRPr>
                <a:solidFill>
                  <a:schemeClr val="bg1">
                    <a:lumMod val="50000"/>
                  </a:schemeClr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75883-7256-4E76-909A-79AAC52F6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3F6EC-841F-4EA2-A0D6-140EA0121C7F}" type="datetime1">
              <a:rPr lang="en-US" smtClean="0"/>
              <a:t>11/4/22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F19F02-A918-4476-902C-38C448310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F55261-164B-493D-833F-3422F2543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56A10886-9CBA-4E14-9AC0-5CD4A326EF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AutoShape 5">
            <a:extLst>
              <a:ext uri="{FF2B5EF4-FFF2-40B4-BE49-F238E27FC236}">
                <a16:creationId xmlns:a16="http://schemas.microsoft.com/office/drawing/2014/main" id="{4181A5F2-9F29-445F-9F22-BA47E0EEF99A}"/>
              </a:ext>
            </a:extLst>
          </p:cNvPr>
          <p:cNvSpPr/>
          <p:nvPr userDrawn="1"/>
        </p:nvSpPr>
        <p:spPr>
          <a:xfrm rot="-5400000">
            <a:off x="10900582" y="-700382"/>
            <a:ext cx="114230" cy="2468603"/>
          </a:xfrm>
          <a:prstGeom prst="rect">
            <a:avLst/>
          </a:prstGeom>
          <a:solidFill>
            <a:srgbClr val="F5B538"/>
          </a:solidFill>
        </p:spPr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9F933D5B-AEE9-49C1-AFCE-56E8CC83A9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7" y="5564015"/>
            <a:ext cx="704848" cy="704848"/>
          </a:xfrm>
          <a:prstGeom prst="rect">
            <a:avLst/>
          </a:prstGeom>
        </p:spPr>
      </p:pic>
      <p:sp>
        <p:nvSpPr>
          <p:cNvPr id="11" name="AutoShape 6">
            <a:extLst>
              <a:ext uri="{FF2B5EF4-FFF2-40B4-BE49-F238E27FC236}">
                <a16:creationId xmlns:a16="http://schemas.microsoft.com/office/drawing/2014/main" id="{933000A4-0724-4986-AA34-0114E74F0457}"/>
              </a:ext>
            </a:extLst>
          </p:cNvPr>
          <p:cNvSpPr/>
          <p:nvPr userDrawn="1"/>
        </p:nvSpPr>
        <p:spPr>
          <a:xfrm rot="-5400000">
            <a:off x="933771" y="5364255"/>
            <a:ext cx="116648" cy="1984190"/>
          </a:xfrm>
          <a:prstGeom prst="rect">
            <a:avLst/>
          </a:prstGeom>
          <a:solidFill>
            <a:srgbClr val="F5B538"/>
          </a:solidFill>
        </p:spPr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91A5AF-13B4-4AE0-9B42-A1439457E284}"/>
              </a:ext>
            </a:extLst>
          </p:cNvPr>
          <p:cNvSpPr txBox="1"/>
          <p:nvPr userDrawn="1"/>
        </p:nvSpPr>
        <p:spPr>
          <a:xfrm>
            <a:off x="0" y="6545328"/>
            <a:ext cx="1219199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SG" sz="9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Confidential information. All rights reserved.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837905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FECFB-CBC0-4716-8498-B4E81DAF9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AE6919-70E0-4FFD-9C3B-629F8D94AD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1F5315-2247-4A4C-BDEA-A14C9F0F3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3B298-A244-4705-ACC9-6D9A40123445}" type="datetime1">
              <a:rPr lang="en-US" smtClean="0"/>
              <a:t>11/4/22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40E1DC-B4CF-4CE0-AB84-8E7E172DC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069A49-D6D2-4B2B-8D93-47F85688D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56A10886-9CBA-4E14-9AC0-5CD4A326E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499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A0E5E-F95B-43A2-90FA-5550512F5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D2FA6-D26A-41C1-A3FA-2E86371638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2pPr>
              <a:buFont typeface="Calibri" panose="020F0502020204030204" pitchFamily="34" charset="0"/>
              <a:buChar char="-"/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SzPct val="80000"/>
              <a:buFont typeface="Courier New" panose="02070309020205020404" pitchFamily="49" charset="0"/>
              <a:buChar char="o"/>
              <a:defRPr>
                <a:solidFill>
                  <a:schemeClr val="bg1">
                    <a:lumMod val="50000"/>
                  </a:schemeClr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44DE03-5C85-4F34-BB18-C85E906CD9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2pPr>
              <a:buSzPct val="80000"/>
              <a:buFont typeface="Calibri" panose="020F0502020204030204" pitchFamily="34" charset="0"/>
              <a:buChar char="-"/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SzPct val="80000"/>
              <a:buFont typeface="Courier New" panose="02070309020205020404" pitchFamily="49" charset="0"/>
              <a:buChar char="o"/>
              <a:defRPr>
                <a:solidFill>
                  <a:schemeClr val="bg1">
                    <a:lumMod val="50000"/>
                  </a:schemeClr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16F8BF-DE8B-450A-B289-B09FEE4F2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586A2-2B45-4D47-8B24-D2A4268D15BC}" type="datetime1">
              <a:rPr lang="en-US" smtClean="0"/>
              <a:t>11/4/22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6CB05A-3E4A-4612-BD95-89DDC097C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A4FCA3-A698-4853-9C8A-41DF8EAA9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56A10886-9CBA-4E14-9AC0-5CD4A326E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631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8655D-1DA7-4A8B-B8CD-8C3FD93FF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8EF053-407E-4BB4-8E1C-DB4C6CEA31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124FBF-3B1F-4B08-AE8E-A6E4408B65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2pPr>
              <a:buFont typeface="Calibri" panose="020F0502020204030204" pitchFamily="34" charset="0"/>
              <a:buChar char="-"/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SzPct val="80000"/>
              <a:buFont typeface="Courier New" panose="02070309020205020404" pitchFamily="49" charset="0"/>
              <a:buChar char="o"/>
              <a:defRPr>
                <a:solidFill>
                  <a:schemeClr val="bg1">
                    <a:lumMod val="50000"/>
                  </a:schemeClr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AF323E-C605-4233-8E1B-575DDA3097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F3D4FC-5B4D-4B0C-ABA4-FAD1F4E52F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2pPr>
              <a:buFont typeface="Calibri" panose="020F0502020204030204" pitchFamily="34" charset="0"/>
              <a:buChar char="-"/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SzPct val="80000"/>
              <a:buFont typeface="Courier New" panose="02070309020205020404" pitchFamily="49" charset="0"/>
              <a:buChar char="o"/>
              <a:defRPr>
                <a:solidFill>
                  <a:schemeClr val="bg1">
                    <a:lumMod val="50000"/>
                  </a:schemeClr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C06BCC-923C-4CA2-91CA-9C9081735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E08F0-C082-4F3E-ABBD-02CE769C9C58}" type="datetime1">
              <a:rPr lang="en-US" smtClean="0"/>
              <a:t>11/4/22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391A4B-0563-42F3-A9EF-BEDD42938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39B807-A47D-4E5F-8965-38389FE73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56A10886-9CBA-4E14-9AC0-5CD4A326E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341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65B06-392A-4802-A127-268A074A5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721202-CDCA-4AA6-9321-C0DB3260B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C1619-6A72-449A-88C2-DC7A8823ABE8}" type="datetime1">
              <a:rPr lang="en-US" smtClean="0"/>
              <a:t>11/4/22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FE5665-B995-47CF-A308-342E48804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325588-B068-427F-BD70-9ED6BD2A5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56A10886-9CBA-4E14-9AC0-5CD4A326E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259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BB90AA-9CEE-4958-876F-469D22F00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FEF3F-0DB5-4FC9-88F3-64A1FB31C7F9}" type="datetime1">
              <a:rPr lang="en-US" smtClean="0"/>
              <a:t>11/4/22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3E481B-7AF6-4997-A3BD-FADAF7700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89AF49-4CC6-4DE2-96FC-D951D95CA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56A10886-9CBA-4E14-9AC0-5CD4A326E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195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3A601-4E46-4D7D-A102-A5D4C2DC8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D05D4-CDF9-4229-94CE-3116214C1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buFont typeface="Calibri" panose="020F0502020204030204" pitchFamily="34" charset="0"/>
              <a:buChar char="-"/>
              <a:defRPr sz="24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SzPct val="80000"/>
              <a:buFont typeface="Courier New" panose="02070309020205020404" pitchFamily="49" charset="0"/>
              <a:buChar char="o"/>
              <a:defRPr sz="20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0E670C-71C1-406E-A74D-5D344CC497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F679F9-8E6E-4A72-8B2B-2F1AD3C43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9482D-5A4A-46A0-8249-660C455B8A48}" type="datetime1">
              <a:rPr lang="en-US" smtClean="0"/>
              <a:t>11/4/22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82541E-AE29-4DAC-85BD-1E8BA1EB0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06846-215C-413B-ADA5-413991687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56A10886-9CBA-4E14-9AC0-5CD4A326E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4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6031B-2366-48F0-9B78-2E0B1886D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DD003E-436C-47D3-8C00-84F0D52B7F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8A9B3D-30E7-4A2F-98D6-5F65F9D431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777B9D-041F-4BD8-A458-990447737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48CF-65E9-4C18-8BF3-2BF4BC60A362}" type="datetime1">
              <a:rPr lang="en-US" smtClean="0"/>
              <a:t>11/4/22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EA276D-829F-4B32-A6E5-4F59A77F7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7970F8-A4C9-4834-8DC1-7C20BF2B8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56A10886-9CBA-4E14-9AC0-5CD4A326E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557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62B455-C87D-4EE5-B491-58E790836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AE1A99-3FBD-480D-8443-88C0596462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0B9E0D-7787-4E42-A147-1C38D5B0A0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5DC0F-0E0D-456F-997D-90D1127C33E3}" type="datetime1">
              <a:rPr lang="en-US" smtClean="0"/>
              <a:t>11/4/22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D7B2FC-FDA4-4C00-8057-29195FF6A1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1031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B4557D-ABDD-4214-B412-1C553CDD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ysClr val="windowText" lastClr="000000"/>
                </a:solidFill>
              </a:defRPr>
            </a:lvl1pPr>
          </a:lstStyle>
          <a:p>
            <a:fld id="{56A10886-9CBA-4E14-9AC0-5CD4A326EF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568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9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4_Worksheet.xls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7.emf"/><Relationship Id="rId4" Type="http://schemas.openxmlformats.org/officeDocument/2006/relationships/image" Target="../media/image4.e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17.emf"/><Relationship Id="rId3" Type="http://schemas.openxmlformats.org/officeDocument/2006/relationships/image" Target="../media/image12.emf"/><Relationship Id="rId7" Type="http://schemas.openxmlformats.org/officeDocument/2006/relationships/image" Target="../media/image14.emf"/><Relationship Id="rId12" Type="http://schemas.openxmlformats.org/officeDocument/2006/relationships/oleObject" Target="../embeddings/oleObject14.bin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16.emf"/><Relationship Id="rId5" Type="http://schemas.openxmlformats.org/officeDocument/2006/relationships/image" Target="../media/image13.e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AA66A-8154-4B16-BCD7-340AD85F81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4561" y="2128788"/>
            <a:ext cx="9162878" cy="1646302"/>
          </a:xfrm>
        </p:spPr>
        <p:txBody>
          <a:bodyPr>
            <a:noAutofit/>
          </a:bodyPr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Life Insurance Industry Results</a:t>
            </a:r>
            <a:br>
              <a:rPr lang="en-US" sz="4800" dirty="0">
                <a:solidFill>
                  <a:schemeClr val="tx1"/>
                </a:solidFill>
              </a:rPr>
            </a:br>
            <a:r>
              <a:rPr lang="en-US" sz="3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January to September 2022</a:t>
            </a:r>
            <a:endParaRPr lang="en-US" sz="380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53AD18-2850-4282-B66A-ABDB1D71DB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2532" y="4550897"/>
            <a:ext cx="7766936" cy="1096899"/>
          </a:xfrm>
        </p:spPr>
        <p:txBody>
          <a:bodyPr>
            <a:normAutofit/>
          </a:bodyPr>
          <a:lstStyle/>
          <a:p>
            <a:r>
              <a:rPr lang="en-US" sz="2800" dirty="0"/>
              <a:t>10 November </a:t>
            </a:r>
            <a:r>
              <a:rPr lang="en-US" sz="2800" dirty="0">
                <a:solidFill>
                  <a:schemeClr val="tx1"/>
                </a:solidFill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2795250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922"/>
            <a:ext cx="10515600" cy="988921"/>
          </a:xfrm>
        </p:spPr>
        <p:txBody>
          <a:bodyPr>
            <a:normAutofit/>
          </a:bodyPr>
          <a:lstStyle/>
          <a:p>
            <a:r>
              <a:rPr lang="en-US" sz="3200" b="1" dirty="0"/>
              <a:t>Forfeiture &amp; Surrender Rates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48800" y="6611137"/>
            <a:ext cx="2743200" cy="2468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A10886-9CBA-4E14-9AC0-5CD4A326EFF1}" type="slidenum">
              <a:rPr lang="en-US" sz="900" smtClean="0"/>
              <a:pPr/>
              <a:t>10</a:t>
            </a:fld>
            <a:endParaRPr lang="en-US" sz="900" dirty="0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1274183"/>
              </p:ext>
            </p:extLst>
          </p:nvPr>
        </p:nvGraphicFramePr>
        <p:xfrm>
          <a:off x="923925" y="1536700"/>
          <a:ext cx="4849813" cy="324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883113" imgH="3384462" progId="Excel.Sheet.8">
                  <p:embed/>
                </p:oleObj>
              </mc:Choice>
              <mc:Fallback>
                <p:oleObj name="Worksheet" r:id="rId2" imgW="4883113" imgH="3384462" progId="Excel.Sheet.8">
                  <p:embed/>
                  <p:pic>
                    <p:nvPicPr>
                      <p:cNvPr id="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3925" y="1536700"/>
                        <a:ext cx="4849813" cy="324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957610" y="1508160"/>
            <a:ext cx="555625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3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%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948859" y="4149304"/>
            <a:ext cx="685800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200" dirty="0">
                <a:solidFill>
                  <a:srgbClr val="7F7F7F"/>
                </a:solidFill>
                <a:latin typeface="Calibri" panose="020F0502020204030204" pitchFamily="34" charset="0"/>
              </a:rPr>
              <a:t>YTD 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037301" y="4617352"/>
            <a:ext cx="4724400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000" i="1" dirty="0">
                <a:latin typeface="Calibri" panose="020F0502020204030204" pitchFamily="34" charset="0"/>
              </a:rPr>
              <a:t>Forfeiture Rate = (YTD Forfeitures * 4 / No. of </a:t>
            </a:r>
            <a:r>
              <a:rPr lang="en-US" altLang="en-US" sz="1000" i="1" dirty="0" err="1">
                <a:latin typeface="Calibri" panose="020F0502020204030204" pitchFamily="34" charset="0"/>
              </a:rPr>
              <a:t>Qtrs</a:t>
            </a:r>
            <a:r>
              <a:rPr lang="en-US" altLang="en-US" sz="1000" i="1" dirty="0">
                <a:latin typeface="Calibri" panose="020F0502020204030204" pitchFamily="34" charset="0"/>
              </a:rPr>
              <a:t> Elapsed) / [YTD NB +NB1+NB2+ NB3]</a:t>
            </a:r>
          </a:p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000" i="1" dirty="0">
                <a:latin typeface="Calibri" panose="020F0502020204030204" pitchFamily="34" charset="0"/>
              </a:rPr>
              <a:t>NB1 = New Biz for Reporting Year – 1</a:t>
            </a:r>
          </a:p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000" i="1" dirty="0">
                <a:latin typeface="Calibri" panose="020F0502020204030204" pitchFamily="34" charset="0"/>
              </a:rPr>
              <a:t>NB2 = New Biz for Reporting Year – 2</a:t>
            </a:r>
          </a:p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000" i="1" dirty="0">
                <a:latin typeface="Calibri" panose="020F0502020204030204" pitchFamily="34" charset="0"/>
              </a:rPr>
              <a:t>NB3 = NB in Q3 to Q4 of Reporting Year – 3  if Q=1</a:t>
            </a:r>
          </a:p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000" i="1" dirty="0">
                <a:latin typeface="Calibri" panose="020F0502020204030204" pitchFamily="34" charset="0"/>
              </a:rPr>
              <a:t>        = NB in Q3 to Q4 of Reporting Year – 3  if Q=2</a:t>
            </a:r>
          </a:p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000" i="1" dirty="0">
                <a:latin typeface="Calibri" panose="020F0502020204030204" pitchFamily="34" charset="0"/>
              </a:rPr>
              <a:t>        = NB in Q4 of Reporting Year – 3             if Q=3</a:t>
            </a:r>
          </a:p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000" i="1" dirty="0">
                <a:latin typeface="Calibri" panose="020F0502020204030204" pitchFamily="34" charset="0"/>
              </a:rPr>
              <a:t>        = 0                                                                 if Q=4</a:t>
            </a:r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1019225" y="5957202"/>
            <a:ext cx="5186366" cy="24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000" dirty="0">
                <a:latin typeface="Calibri" panose="020F0502020204030204" pitchFamily="34" charset="0"/>
              </a:rPr>
              <a:t>Forfeiture policies are policies terminated before any cash values have been accumulated.</a:t>
            </a:r>
          </a:p>
        </p:txBody>
      </p:sp>
      <p:graphicFrame>
        <p:nvGraphicFramePr>
          <p:cNvPr id="1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5252678"/>
              </p:ext>
            </p:extLst>
          </p:nvPr>
        </p:nvGraphicFramePr>
        <p:xfrm>
          <a:off x="6003925" y="1835150"/>
          <a:ext cx="5103813" cy="290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4305473" imgH="2432225" progId="Excel.Sheet.8">
                  <p:embed/>
                </p:oleObj>
              </mc:Choice>
              <mc:Fallback>
                <p:oleObj name="Worksheet" r:id="rId4" imgW="4305473" imgH="2432225" progId="Excel.Sheet.8">
                  <p:embed/>
                  <p:pic>
                    <p:nvPicPr>
                      <p:cNvPr id="1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3925" y="1835150"/>
                        <a:ext cx="5103813" cy="290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6071379" y="1577664"/>
            <a:ext cx="555625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3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%</a:t>
            </a:r>
          </a:p>
        </p:txBody>
      </p:sp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6075214" y="4182134"/>
            <a:ext cx="609600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YTD </a:t>
            </a:r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6380014" y="4616726"/>
            <a:ext cx="4374287" cy="1074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100" i="1" dirty="0">
                <a:latin typeface="Calibri" panose="020F0502020204030204" pitchFamily="34" charset="0"/>
              </a:rPr>
              <a:t>Surrender Rate = (YTD Surrender * 4 / Q) / [IF4 * (1 – Q  / 4) + IF3 *(Q / 4)]</a:t>
            </a:r>
          </a:p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100" i="1" dirty="0">
                <a:latin typeface="Calibri" panose="020F0502020204030204" pitchFamily="34" charset="0"/>
              </a:rPr>
              <a:t>Q   = No. of </a:t>
            </a:r>
            <a:r>
              <a:rPr lang="en-US" altLang="en-US" sz="1100" i="1" dirty="0" err="1">
                <a:latin typeface="Calibri" panose="020F0502020204030204" pitchFamily="34" charset="0"/>
              </a:rPr>
              <a:t>Qtrs</a:t>
            </a:r>
            <a:r>
              <a:rPr lang="en-US" altLang="en-US" sz="1100" i="1" dirty="0">
                <a:latin typeface="Calibri" panose="020F0502020204030204" pitchFamily="34" charset="0"/>
              </a:rPr>
              <a:t> Elapsed</a:t>
            </a:r>
          </a:p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100" i="1" dirty="0">
                <a:latin typeface="Calibri" panose="020F0502020204030204" pitchFamily="34" charset="0"/>
              </a:rPr>
              <a:t>IF3 = Annual Premium in Force, Year of  Reporting – 3</a:t>
            </a:r>
          </a:p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100" i="1" dirty="0">
                <a:latin typeface="Calibri" panose="020F0502020204030204" pitchFamily="34" charset="0"/>
              </a:rPr>
              <a:t>IF4 = Annual Premium in Force, Year of  Reporting – 4</a:t>
            </a:r>
          </a:p>
          <a:p>
            <a:pPr>
              <a:spcBef>
                <a:spcPct val="20000"/>
              </a:spcBef>
              <a:buClr>
                <a:schemeClr val="accent2"/>
              </a:buClr>
            </a:pPr>
            <a:endParaRPr lang="en-US" altLang="en-US" sz="1100" i="1" dirty="0">
              <a:latin typeface="Calibri" panose="020F0502020204030204" pitchFamily="34" charset="0"/>
            </a:endParaRP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2299064" y="1706563"/>
            <a:ext cx="1649412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700" b="1" u="sng" dirty="0">
                <a:latin typeface="Calibri" panose="020F0502020204030204" pitchFamily="34" charset="0"/>
                <a:cs typeface="Arial" panose="020B0604020202020204" pitchFamily="34" charset="0"/>
              </a:rPr>
              <a:t>Forfeiture Rates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7664936" y="1755253"/>
            <a:ext cx="1725613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700" b="1" u="sng" dirty="0">
                <a:latin typeface="Calibri" panose="020F0502020204030204" pitchFamily="34" charset="0"/>
                <a:cs typeface="Arial" panose="020B0604020202020204" pitchFamily="34" charset="0"/>
              </a:rPr>
              <a:t>Surrender Rates</a:t>
            </a:r>
          </a:p>
        </p:txBody>
      </p:sp>
    </p:spTree>
    <p:extLst>
      <p:ext uri="{BB962C8B-B14F-4D97-AF65-F5344CB8AC3E}">
        <p14:creationId xmlns:p14="http://schemas.microsoft.com/office/powerpoint/2010/main" val="2010664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2">
            <a:extLst>
              <a:ext uri="{FF2B5EF4-FFF2-40B4-BE49-F238E27FC236}">
                <a16:creationId xmlns:a16="http://schemas.microsoft.com/office/drawing/2014/main" id="{94DAFEFD-67B3-4873-8520-35375BDF01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4840419"/>
              </p:ext>
            </p:extLst>
          </p:nvPr>
        </p:nvGraphicFramePr>
        <p:xfrm>
          <a:off x="1511300" y="1677988"/>
          <a:ext cx="9088438" cy="451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902527" imgH="4419469" progId="Excel.Sheet.8">
                  <p:embed/>
                </p:oleObj>
              </mc:Choice>
              <mc:Fallback>
                <p:oleObj name="Worksheet" r:id="rId3" imgW="8902527" imgH="4419469" progId="Excel.Sheet.8">
                  <p:embed/>
                  <p:pic>
                    <p:nvPicPr>
                      <p:cNvPr id="15" name="Object 2">
                        <a:extLst>
                          <a:ext uri="{FF2B5EF4-FFF2-40B4-BE49-F238E27FC236}">
                            <a16:creationId xmlns:a16="http://schemas.microsoft.com/office/drawing/2014/main" id="{94DAFEFD-67B3-4873-8520-35375BDF0148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1300" y="1677988"/>
                        <a:ext cx="9088438" cy="451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31"/>
            <a:ext cx="10515600" cy="1153699"/>
          </a:xfrm>
        </p:spPr>
        <p:txBody>
          <a:bodyPr/>
          <a:lstStyle/>
          <a:p>
            <a:r>
              <a:rPr lang="en-US" sz="3200" b="1" dirty="0"/>
              <a:t>Manpower</a:t>
            </a:r>
            <a:br>
              <a:rPr lang="en-US" dirty="0"/>
            </a:br>
            <a:r>
              <a:rPr lang="en-US" sz="2400" b="1" dirty="0">
                <a:solidFill>
                  <a:srgbClr val="7F7F7F"/>
                </a:solidFill>
              </a:rPr>
              <a:t>Number of Employees &amp; Tied Representatives</a:t>
            </a:r>
            <a:endParaRPr lang="en-US" b="1" dirty="0">
              <a:solidFill>
                <a:srgbClr val="7F7F7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48800" y="6596009"/>
            <a:ext cx="2743200" cy="2619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A10886-9CBA-4E14-9AC0-5CD4A326EFF1}" type="slidenum">
              <a:rPr lang="en-US" sz="900" smtClean="0"/>
              <a:pPr/>
              <a:t>11</a:t>
            </a:fld>
            <a:endParaRPr lang="en-US" sz="900" dirty="0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BE0D3A92-BA40-494A-ABA7-8E577C735E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5137" y="5577638"/>
            <a:ext cx="751181" cy="293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300" dirty="0">
                <a:solidFill>
                  <a:srgbClr val="7F7F7F"/>
                </a:solidFill>
                <a:latin typeface="Calibri" panose="020F0502020204030204" pitchFamily="34" charset="0"/>
              </a:rPr>
              <a:t>As at 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D9DF6744-F669-447A-8DC2-9F8E8403F1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5435" y="3214905"/>
            <a:ext cx="1152498" cy="323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500" b="1" dirty="0">
                <a:solidFill>
                  <a:srgbClr val="99CC00"/>
                </a:solidFill>
                <a:latin typeface="Calibri" panose="020F0502020204030204" pitchFamily="34" charset="0"/>
              </a:rPr>
              <a:t>Tied Reps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D505992F-BCCE-4B70-80A4-3D2D493F28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5380" y="4781487"/>
            <a:ext cx="1893389" cy="323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500" b="1" dirty="0">
                <a:solidFill>
                  <a:srgbClr val="FFCC00"/>
                </a:solidFill>
                <a:latin typeface="Calibri" panose="020F0502020204030204" pitchFamily="34" charset="0"/>
              </a:rPr>
              <a:t>Employees</a:t>
            </a:r>
          </a:p>
        </p:txBody>
      </p:sp>
    </p:spTree>
    <p:extLst>
      <p:ext uri="{BB962C8B-B14F-4D97-AF65-F5344CB8AC3E}">
        <p14:creationId xmlns:p14="http://schemas.microsoft.com/office/powerpoint/2010/main" val="57357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AA66A-8154-4B16-BCD7-340AD85F81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4561" y="2056870"/>
            <a:ext cx="9162878" cy="1646302"/>
          </a:xfrm>
        </p:spPr>
        <p:txBody>
          <a:bodyPr>
            <a:noAutofit/>
          </a:bodyPr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Life Insurance Industry Results</a:t>
            </a:r>
            <a:br>
              <a:rPr lang="en-US" sz="4800" dirty="0">
                <a:solidFill>
                  <a:schemeClr val="tx1"/>
                </a:solidFill>
              </a:rPr>
            </a:br>
            <a:r>
              <a:rPr lang="en-US" sz="3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January to September 2022</a:t>
            </a:r>
            <a:endParaRPr lang="en-US" sz="380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53AD18-2850-4282-B66A-ABDB1D71DB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2532" y="4550897"/>
            <a:ext cx="7766936" cy="1096899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Questions &amp; Answers</a:t>
            </a:r>
          </a:p>
        </p:txBody>
      </p:sp>
    </p:spTree>
    <p:extLst>
      <p:ext uri="{BB962C8B-B14F-4D97-AF65-F5344CB8AC3E}">
        <p14:creationId xmlns:p14="http://schemas.microsoft.com/office/powerpoint/2010/main" val="1409996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780872"/>
              </p:ext>
            </p:extLst>
          </p:nvPr>
        </p:nvGraphicFramePr>
        <p:xfrm>
          <a:off x="842481" y="364066"/>
          <a:ext cx="10520737" cy="6119056"/>
        </p:xfrm>
        <a:graphic>
          <a:graphicData uri="http://schemas.openxmlformats.org/drawingml/2006/table">
            <a:tbl>
              <a:tblPr/>
              <a:tblGrid>
                <a:gridCol w="19857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35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724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Term used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What it means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109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Single premium (SP) policy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 policy where the customer is required to pay only a one-time premium.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109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Annual premium (AP) policy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 policy where the customer is required to pay premiums on a regular frequency over a period of time.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421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Total weighted premium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 way to measure growth of the life insurance industry by taking into account fluctuations in the total premium from single premium business, which is sensitive to market conditions: Total weighted premium = Total weighted single premium + Total weighted annual premium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2109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Weighted single premium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of the amount of single premium.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3421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Weighted annual premium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of the amount of annual premium. However, where the premium payment obligation is less than 10 years, an adjustment is made. For example, an annual premium policy with a 7-year premium payment obligation will be reflected at 70% of the amount of annual premium.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473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Linked fund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 fund that pools together premiums paid under investment-linked policies, and invests in a portfolio of assets to achieve the fund's objective. The fund may be managed by the insurer or external fund manager(s). The price of each unit in a fund depends on how the investments of the fund perform. A policyholder may sell his units to take advantage of price gains.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473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Participating fund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 fund that pools together premiums paid under participating policies. A policyholder receives a share of the investment profit made by the life insurer in the form of a "bonus" or "dividend". Bonuses or dividends are not guaranteed as it depends on how the fund's investments are performing, how many policy claims are drawn from the fund and management expenses incurred.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2109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Non-participating fund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 fund that pools together premiums paid under non-participating policies. A policyholder is not entitled to any profits that the fund may make.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2109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Normal insurer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 insurer registered with MAS to serve the retail market.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34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Defined market segment (DMS) insurer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 insurer registered with MAS to only conduct non-CPF business and with certain policy size condition.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2109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Tied representative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 person who represents one life insurer, and can advise on the products of this company.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29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Bank distribution / representative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 person who represents one bank, and can advise on the products of one or more life insurers with which the bank has a distribution agreement.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93421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FA representative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 person who represents one Financial Adviser (FA) firm, and can advise on the products of the several life insurers with which the FA firm has distribution agreements.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2109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Sum assured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Amount of death benefit.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93421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Integrated plan (IP)</a:t>
                      </a:r>
                      <a:endParaRPr kumimoji="0" lang="en-US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It comprises two parts: Part 1 is MediShield Life, run by the CPF Board to cover Class B2/C wards in public hospitals; Part 2 is an additional private insurance coverage, run by private insurers, typically to cover Class A/B1 wards in public hospitals or private hospitals.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2109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Rider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 extra benefit that can be bought on top of the basic policy.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2109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Forfeiture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Policies terminated before any cash value has accumulated.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42109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Surrender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Policies terminated after having acquired some cash value. Commonly, it takes two to three years for cash value to accumulate.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4645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AA66A-8154-4B16-BCD7-340AD85F81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41030" y="2218127"/>
            <a:ext cx="7766936" cy="1145706"/>
          </a:xfrm>
        </p:spPr>
        <p:txBody>
          <a:bodyPr anchor="ctr">
            <a:noAutofit/>
          </a:bodyPr>
          <a:lstStyle/>
          <a:p>
            <a:pPr algn="ctr"/>
            <a:r>
              <a:rPr lang="en-US" sz="5800" dirty="0">
                <a:solidFill>
                  <a:schemeClr val="tx1"/>
                </a:solidFill>
              </a:rPr>
              <a:t>Thank You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14">
            <a:extLst>
              <a:ext uri="{FF2B5EF4-FFF2-40B4-BE49-F238E27FC236}">
                <a16:creationId xmlns:a16="http://schemas.microsoft.com/office/drawing/2014/main" id="{4EDFBBAE-A7BA-46F7-8EB2-63A9072D4AF4}"/>
              </a:ext>
            </a:extLst>
          </p:cNvPr>
          <p:cNvSpPr txBox="1"/>
          <p:nvPr/>
        </p:nvSpPr>
        <p:spPr>
          <a:xfrm>
            <a:off x="3305708" y="4140826"/>
            <a:ext cx="5237580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2000" b="1" i="0" dirty="0">
                <a:solidFill>
                  <a:srgbClr val="FCB034"/>
                </a:solidFill>
                <a:effectLst/>
                <a:latin typeface="+mj-lt"/>
              </a:rPr>
              <a:t>Website</a:t>
            </a:r>
          </a:p>
          <a:p>
            <a:pPr algn="ctr"/>
            <a:r>
              <a:rPr lang="en-US" sz="2000" b="0" i="0" dirty="0">
                <a:solidFill>
                  <a:srgbClr val="212529"/>
                </a:solidFill>
                <a:effectLst/>
                <a:latin typeface="+mj-lt"/>
              </a:rPr>
              <a:t>www.lia.org.sg</a:t>
            </a:r>
          </a:p>
        </p:txBody>
      </p:sp>
      <p:sp>
        <p:nvSpPr>
          <p:cNvPr id="10" name="AutoShape 16">
            <a:extLst>
              <a:ext uri="{FF2B5EF4-FFF2-40B4-BE49-F238E27FC236}">
                <a16:creationId xmlns:a16="http://schemas.microsoft.com/office/drawing/2014/main" id="{F6F394F3-DEE0-4A1E-A754-C6AB349E5985}"/>
              </a:ext>
            </a:extLst>
          </p:cNvPr>
          <p:cNvSpPr/>
          <p:nvPr/>
        </p:nvSpPr>
        <p:spPr>
          <a:xfrm>
            <a:off x="4778122" y="2837667"/>
            <a:ext cx="2046176" cy="20004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39B20C-AF5B-4E26-A822-0904549BB4FC}"/>
              </a:ext>
            </a:extLst>
          </p:cNvPr>
          <p:cNvSpPr txBox="1"/>
          <p:nvPr/>
        </p:nvSpPr>
        <p:spPr>
          <a:xfrm>
            <a:off x="2783630" y="2986336"/>
            <a:ext cx="62817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i="0" dirty="0">
                <a:solidFill>
                  <a:srgbClr val="FCB034"/>
                </a:solidFill>
                <a:effectLst/>
                <a:latin typeface="+mj-lt"/>
              </a:rPr>
              <a:t>Address</a:t>
            </a:r>
          </a:p>
          <a:p>
            <a:pPr algn="ctr"/>
            <a:r>
              <a:rPr lang="en-US" sz="2000" b="0" i="0" dirty="0">
                <a:solidFill>
                  <a:srgbClr val="212529"/>
                </a:solidFill>
                <a:effectLst/>
                <a:latin typeface="+mj-lt"/>
              </a:rPr>
              <a:t>79 Anson Road #11-05</a:t>
            </a:r>
            <a:br>
              <a:rPr lang="en-US" sz="2000" b="0" i="0" dirty="0">
                <a:solidFill>
                  <a:srgbClr val="212529"/>
                </a:solidFill>
                <a:effectLst/>
                <a:latin typeface="+mj-lt"/>
              </a:rPr>
            </a:br>
            <a:r>
              <a:rPr lang="en-US" sz="2000" b="0" i="0" dirty="0">
                <a:solidFill>
                  <a:srgbClr val="212529"/>
                </a:solidFill>
                <a:effectLst/>
                <a:latin typeface="+mj-lt"/>
              </a:rPr>
              <a:t>Singapore 079906</a:t>
            </a:r>
          </a:p>
        </p:txBody>
      </p:sp>
      <p:sp>
        <p:nvSpPr>
          <p:cNvPr id="11" name="TextBox 14">
            <a:extLst>
              <a:ext uri="{FF2B5EF4-FFF2-40B4-BE49-F238E27FC236}">
                <a16:creationId xmlns:a16="http://schemas.microsoft.com/office/drawing/2014/main" id="{5BB610A8-3A41-479B-8A14-2EDBEAA46151}"/>
              </a:ext>
            </a:extLst>
          </p:cNvPr>
          <p:cNvSpPr txBox="1"/>
          <p:nvPr/>
        </p:nvSpPr>
        <p:spPr>
          <a:xfrm>
            <a:off x="3429533" y="5741919"/>
            <a:ext cx="5237580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2000" b="1" i="0" dirty="0">
                <a:solidFill>
                  <a:srgbClr val="FCB034"/>
                </a:solidFill>
                <a:effectLst/>
                <a:latin typeface="+mj-lt"/>
              </a:rPr>
              <a:t>Contact number</a:t>
            </a:r>
          </a:p>
          <a:p>
            <a:pPr algn="ctr"/>
            <a:r>
              <a:rPr lang="en-US" sz="2000" b="0" i="0" dirty="0">
                <a:solidFill>
                  <a:srgbClr val="212529"/>
                </a:solidFill>
                <a:effectLst/>
                <a:latin typeface="+mj-lt"/>
              </a:rPr>
              <a:t>(65) 6438 8900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3C79AE-9D53-4CE5-B508-787A939B3CEC}"/>
              </a:ext>
            </a:extLst>
          </p:cNvPr>
          <p:cNvSpPr txBox="1"/>
          <p:nvPr/>
        </p:nvSpPr>
        <p:spPr>
          <a:xfrm>
            <a:off x="2783630" y="4895206"/>
            <a:ext cx="62817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i="0" dirty="0">
                <a:solidFill>
                  <a:srgbClr val="FCB034"/>
                </a:solidFill>
                <a:effectLst/>
                <a:latin typeface="+mj-lt"/>
              </a:rPr>
              <a:t>Email</a:t>
            </a:r>
          </a:p>
          <a:p>
            <a:pPr algn="ctr"/>
            <a:r>
              <a:rPr lang="en-US" sz="2000" b="0" i="0" dirty="0">
                <a:solidFill>
                  <a:srgbClr val="212529"/>
                </a:solidFill>
                <a:effectLst/>
                <a:latin typeface="+mj-lt"/>
              </a:rPr>
              <a:t>lia@lia.org.sg</a:t>
            </a:r>
          </a:p>
        </p:txBody>
      </p:sp>
    </p:spTree>
    <p:extLst>
      <p:ext uri="{BB962C8B-B14F-4D97-AF65-F5344CB8AC3E}">
        <p14:creationId xmlns:p14="http://schemas.microsoft.com/office/powerpoint/2010/main" val="4274498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Object 2">
            <a:extLst>
              <a:ext uri="{FF2B5EF4-FFF2-40B4-BE49-F238E27FC236}">
                <a16:creationId xmlns:a16="http://schemas.microsoft.com/office/drawing/2014/main" id="{4DE7E3BA-6902-4B68-B6EA-2E078E31EA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8136140"/>
              </p:ext>
            </p:extLst>
          </p:nvPr>
        </p:nvGraphicFramePr>
        <p:xfrm>
          <a:off x="1603375" y="3371850"/>
          <a:ext cx="7083425" cy="314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7200900" imgH="3187700" progId="Excel.Sheet.8">
                  <p:embed/>
                </p:oleObj>
              </mc:Choice>
              <mc:Fallback>
                <p:oleObj name="Worksheet" r:id="rId3" imgW="7200900" imgH="3187700" progId="Excel.Sheet.8">
                  <p:embed/>
                  <p:pic>
                    <p:nvPicPr>
                      <p:cNvPr id="24" name="Object 2">
                        <a:extLst>
                          <a:ext uri="{FF2B5EF4-FFF2-40B4-BE49-F238E27FC236}">
                            <a16:creationId xmlns:a16="http://schemas.microsoft.com/office/drawing/2014/main" id="{4DE7E3BA-6902-4B68-B6EA-2E078E31EA3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3375" y="3371850"/>
                        <a:ext cx="7083425" cy="314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448800" y="6616557"/>
            <a:ext cx="2743200" cy="241443"/>
          </a:xfrm>
        </p:spPr>
        <p:txBody>
          <a:bodyPr/>
          <a:lstStyle/>
          <a:p>
            <a:fld id="{56A10886-9CBA-4E14-9AC0-5CD4A326EFF1}" type="slidenum">
              <a:rPr lang="en-US" sz="900" smtClean="0"/>
              <a:pPr/>
              <a:t>2</a:t>
            </a:fld>
            <a:endParaRPr lang="en-US" sz="900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F760AAF5-169B-42EE-BB5F-2E3ED41DA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592"/>
            <a:ext cx="10515600" cy="1153699"/>
          </a:xfrm>
        </p:spPr>
        <p:txBody>
          <a:bodyPr>
            <a:normAutofit/>
          </a:bodyPr>
          <a:lstStyle/>
          <a:p>
            <a:r>
              <a:rPr lang="en-US" sz="3200" b="1" dirty="0"/>
              <a:t>New Business (Individual Life &amp; Health)</a:t>
            </a:r>
            <a:br>
              <a:rPr lang="en-US" b="1" dirty="0"/>
            </a:br>
            <a:r>
              <a:rPr lang="en-US" sz="2400" b="1" dirty="0">
                <a:solidFill>
                  <a:srgbClr val="7F7F7F"/>
                </a:solidFill>
              </a:rPr>
              <a:t>Total Weighted Premium</a:t>
            </a:r>
          </a:p>
        </p:txBody>
      </p:sp>
      <p:graphicFrame>
        <p:nvGraphicFramePr>
          <p:cNvPr id="9" name="Group 438">
            <a:extLst>
              <a:ext uri="{FF2B5EF4-FFF2-40B4-BE49-F238E27FC236}">
                <a16:creationId xmlns:a16="http://schemas.microsoft.com/office/drawing/2014/main" id="{60E95126-B9F4-4D89-9CA8-FDF67119ED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3094095"/>
              </p:ext>
            </p:extLst>
          </p:nvPr>
        </p:nvGraphicFramePr>
        <p:xfrm>
          <a:off x="955618" y="1059157"/>
          <a:ext cx="9080071" cy="1944408"/>
        </p:xfrm>
        <a:graphic>
          <a:graphicData uri="http://schemas.openxmlformats.org/drawingml/2006/table">
            <a:tbl>
              <a:tblPr/>
              <a:tblGrid>
                <a:gridCol w="15728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64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2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3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70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11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770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93110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Weighted basis</a:t>
                      </a:r>
                    </a:p>
                  </a:txBody>
                  <a:tcPr marT="45685" marB="45685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A32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SG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YTD Q3’21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A32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SG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YTD Q3’22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A32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SG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Q3’21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A32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SG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Q3’22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A32C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% change from corresponding period in 2021</a:t>
                      </a:r>
                    </a:p>
                  </a:txBody>
                  <a:tcPr marT="45685" marB="45685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A32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8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YTD Q3’22</a:t>
                      </a:r>
                    </a:p>
                  </a:txBody>
                  <a:tcPr marT="45685" marB="45685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A32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Q3’22</a:t>
                      </a:r>
                    </a:p>
                  </a:txBody>
                  <a:tcPr marT="45685" marB="45685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A3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8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Single Premium</a:t>
                      </a:r>
                    </a:p>
                  </a:txBody>
                  <a:tcPr marT="45685" marB="45685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$2,034.3m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$1,955.2m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$752.9m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$514.2m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-3.9%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-31.7%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95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Annual Premium</a:t>
                      </a:r>
                    </a:p>
                  </a:txBody>
                  <a:tcPr marT="45685" marB="45685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$2,072.4m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$1,910.3m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$675.2m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$724.1m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-7.8%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88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Total</a:t>
                      </a:r>
                    </a:p>
                  </a:txBody>
                  <a:tcPr marT="45685" marB="45685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$4,106.7m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$3,865.5m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$1,428.1m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$1,238.2m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-5.9%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-13.3%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4" name="Text Box 4">
            <a:extLst>
              <a:ext uri="{FF2B5EF4-FFF2-40B4-BE49-F238E27FC236}">
                <a16:creationId xmlns:a16="http://schemas.microsoft.com/office/drawing/2014/main" id="{4C26CC2F-A69B-49FB-B77E-E183AFDF92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3102" y="4329817"/>
            <a:ext cx="1652588" cy="363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>
                <a:schemeClr val="accent2"/>
              </a:buClr>
            </a:pPr>
            <a:r>
              <a:rPr lang="en-US" altLang="en-US" sz="900" b="1" dirty="0">
                <a:solidFill>
                  <a:srgbClr val="333399"/>
                </a:solidFill>
                <a:latin typeface="Calibri" panose="020F0502020204030204" pitchFamily="34" charset="0"/>
              </a:rPr>
              <a:t>Weighted </a:t>
            </a:r>
          </a:p>
          <a:p>
            <a:pPr>
              <a:lnSpc>
                <a:spcPct val="95000"/>
              </a:lnSpc>
              <a:buClr>
                <a:schemeClr val="accent2"/>
              </a:buClr>
            </a:pPr>
            <a:r>
              <a:rPr lang="en-US" altLang="en-US" sz="900" b="1" dirty="0">
                <a:solidFill>
                  <a:srgbClr val="333399"/>
                </a:solidFill>
                <a:latin typeface="Calibri" panose="020F0502020204030204" pitchFamily="34" charset="0"/>
              </a:rPr>
              <a:t>Single Premium (Non-CPF) </a:t>
            </a: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D1E62559-4CA8-45DC-A963-B02F07B0B8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3102" y="4788417"/>
            <a:ext cx="1414463" cy="363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>
                <a:schemeClr val="accent2"/>
              </a:buClr>
            </a:pPr>
            <a:r>
              <a:rPr lang="en-US" altLang="en-US" sz="900" b="1" dirty="0">
                <a:solidFill>
                  <a:srgbClr val="FFCC00"/>
                </a:solidFill>
                <a:latin typeface="Calibri" panose="020F0502020204030204" pitchFamily="34" charset="0"/>
              </a:rPr>
              <a:t>Weighted </a:t>
            </a:r>
          </a:p>
          <a:p>
            <a:pPr>
              <a:lnSpc>
                <a:spcPct val="95000"/>
              </a:lnSpc>
              <a:buClr>
                <a:schemeClr val="accent2"/>
              </a:buClr>
            </a:pPr>
            <a:r>
              <a:rPr lang="en-US" altLang="en-US" sz="900" b="1" dirty="0">
                <a:solidFill>
                  <a:srgbClr val="FFCC00"/>
                </a:solidFill>
                <a:latin typeface="Calibri" panose="020F0502020204030204" pitchFamily="34" charset="0"/>
              </a:rPr>
              <a:t>Single Premium (CPF)</a:t>
            </a:r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CCFE2456-B6BF-40A3-9CEF-9217898F4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3102" y="5399621"/>
            <a:ext cx="1109663" cy="363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>
                <a:schemeClr val="accent2"/>
              </a:buClr>
            </a:pPr>
            <a:r>
              <a:rPr lang="en-US" altLang="en-US" sz="900" b="1" dirty="0">
                <a:solidFill>
                  <a:schemeClr val="accent1"/>
                </a:solidFill>
                <a:latin typeface="Calibri" panose="020F0502020204030204" pitchFamily="34" charset="0"/>
              </a:rPr>
              <a:t>Weighted </a:t>
            </a:r>
          </a:p>
          <a:p>
            <a:pPr>
              <a:lnSpc>
                <a:spcPct val="95000"/>
              </a:lnSpc>
              <a:buClr>
                <a:schemeClr val="accent2"/>
              </a:buClr>
            </a:pPr>
            <a:r>
              <a:rPr lang="en-US" altLang="en-US" sz="900" b="1" dirty="0">
                <a:solidFill>
                  <a:schemeClr val="accent1"/>
                </a:solidFill>
                <a:latin typeface="Calibri" panose="020F0502020204030204" pitchFamily="34" charset="0"/>
              </a:rPr>
              <a:t>Annual Premium</a:t>
            </a:r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id="{6FBFD856-2A05-411A-A66B-E5C52E8366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3112" y="4479082"/>
            <a:ext cx="2191122" cy="1113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marL="88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600"/>
              </a:spcBef>
              <a:buClr>
                <a:schemeClr val="accent2"/>
              </a:buClr>
            </a:pPr>
            <a:r>
              <a:rPr lang="en-US" altLang="en-US" sz="900" dirty="0">
                <a:latin typeface="Calibri" panose="020F0502020204030204" pitchFamily="34" charset="0"/>
              </a:rPr>
              <a:t>Weighted Single Premium is based on 10% of Single Premium </a:t>
            </a:r>
          </a:p>
          <a:p>
            <a:pPr>
              <a:lnSpc>
                <a:spcPct val="85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altLang="en-US" sz="900" dirty="0">
                <a:latin typeface="Calibri" panose="020F0502020204030204" pitchFamily="34" charset="0"/>
              </a:rPr>
              <a:t>Weighted Annual Premium is based on 100% of Annual Premium with adjustment for premium payment terms of less than 10 years</a:t>
            </a:r>
          </a:p>
          <a:p>
            <a:pPr>
              <a:lnSpc>
                <a:spcPct val="85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altLang="en-US" sz="900" dirty="0">
                <a:latin typeface="Calibri" panose="020F0502020204030204" pitchFamily="34" charset="0"/>
              </a:rPr>
              <a:t>YTD: Year to date</a:t>
            </a:r>
          </a:p>
        </p:txBody>
      </p:sp>
      <p:sp>
        <p:nvSpPr>
          <p:cNvPr id="23" name="Text Box 12">
            <a:extLst>
              <a:ext uri="{FF2B5EF4-FFF2-40B4-BE49-F238E27FC236}">
                <a16:creationId xmlns:a16="http://schemas.microsoft.com/office/drawing/2014/main" id="{1D9B5825-DF48-4199-A6DB-CB8D0E1D3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6218" y="3389112"/>
            <a:ext cx="822325" cy="5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400" dirty="0"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$million 	</a:t>
            </a:r>
          </a:p>
        </p:txBody>
      </p:sp>
      <p:sp>
        <p:nvSpPr>
          <p:cNvPr id="28" name="Text Box 7">
            <a:extLst>
              <a:ext uri="{FF2B5EF4-FFF2-40B4-BE49-F238E27FC236}">
                <a16:creationId xmlns:a16="http://schemas.microsoft.com/office/drawing/2014/main" id="{DE740D4A-5370-4003-92B1-D0851AB4E8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4520" y="3798335"/>
            <a:ext cx="920379" cy="3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450" b="1" i="1" dirty="0">
                <a:solidFill>
                  <a:srgbClr val="464646"/>
                </a:solidFill>
                <a:latin typeface="Calibri" panose="020F0502020204030204" pitchFamily="34" charset="0"/>
              </a:rPr>
              <a:t>1,428.1</a:t>
            </a:r>
            <a:endParaRPr lang="en-US" altLang="en-US" sz="1450" b="1" i="1" baseline="30000" dirty="0">
              <a:solidFill>
                <a:srgbClr val="464646"/>
              </a:solidFill>
              <a:latin typeface="Calibri" panose="020F0502020204030204" pitchFamily="34" charset="0"/>
            </a:endParaRPr>
          </a:p>
        </p:txBody>
      </p:sp>
      <p:sp>
        <p:nvSpPr>
          <p:cNvPr id="30" name="Text Box 7">
            <a:extLst>
              <a:ext uri="{FF2B5EF4-FFF2-40B4-BE49-F238E27FC236}">
                <a16:creationId xmlns:a16="http://schemas.microsoft.com/office/drawing/2014/main" id="{8E7C82A4-EAB4-49C9-9630-C2FA6B80D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0717" y="4047283"/>
            <a:ext cx="1104900" cy="3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450" b="1" i="1" dirty="0">
                <a:solidFill>
                  <a:srgbClr val="464646"/>
                </a:solidFill>
                <a:latin typeface="Calibri" panose="020F0502020204030204" pitchFamily="34" charset="0"/>
              </a:rPr>
              <a:t> 1,213.4*</a:t>
            </a:r>
          </a:p>
        </p:txBody>
      </p:sp>
      <p:sp>
        <p:nvSpPr>
          <p:cNvPr id="31" name="Text Box 7">
            <a:extLst>
              <a:ext uri="{FF2B5EF4-FFF2-40B4-BE49-F238E27FC236}">
                <a16:creationId xmlns:a16="http://schemas.microsoft.com/office/drawing/2014/main" id="{1FC51C05-4073-4AAE-941E-AE45A7BC6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5154" y="3798335"/>
            <a:ext cx="1104900" cy="3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450" b="1" i="1" dirty="0">
                <a:solidFill>
                  <a:srgbClr val="464646"/>
                </a:solidFill>
                <a:latin typeface="Calibri" panose="020F0502020204030204" pitchFamily="34" charset="0"/>
              </a:rPr>
              <a:t> 1,413.9 </a:t>
            </a:r>
          </a:p>
        </p:txBody>
      </p:sp>
      <p:sp>
        <p:nvSpPr>
          <p:cNvPr id="32" name="Text Box 7">
            <a:extLst>
              <a:ext uri="{FF2B5EF4-FFF2-40B4-BE49-F238E27FC236}">
                <a16:creationId xmlns:a16="http://schemas.microsoft.com/office/drawing/2014/main" id="{41C859DE-041A-4D20-878A-15EB23D76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9541" y="4061417"/>
            <a:ext cx="787236" cy="3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450" b="1" i="1" dirty="0">
                <a:solidFill>
                  <a:srgbClr val="464646"/>
                </a:solidFill>
                <a:latin typeface="Calibri" panose="020F0502020204030204" pitchFamily="34" charset="0"/>
              </a:rPr>
              <a:t>1,234.4</a:t>
            </a:r>
            <a:endParaRPr lang="en-US" altLang="en-US" sz="1450" b="1" i="1" baseline="30000" dirty="0">
              <a:solidFill>
                <a:srgbClr val="464646"/>
              </a:solidFill>
              <a:latin typeface="Calibri" panose="020F0502020204030204" pitchFamily="34" charset="0"/>
            </a:endParaRPr>
          </a:p>
        </p:txBody>
      </p:sp>
      <p:sp>
        <p:nvSpPr>
          <p:cNvPr id="33" name="Text Box 7">
            <a:extLst>
              <a:ext uri="{FF2B5EF4-FFF2-40B4-BE49-F238E27FC236}">
                <a16:creationId xmlns:a16="http://schemas.microsoft.com/office/drawing/2014/main" id="{7D8E74E1-B541-4EE8-B642-F802660095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2830" y="3754917"/>
            <a:ext cx="822325" cy="3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450" b="1" i="1" dirty="0">
                <a:solidFill>
                  <a:srgbClr val="464646"/>
                </a:solidFill>
                <a:latin typeface="Calibri" panose="020F0502020204030204" pitchFamily="34" charset="0"/>
              </a:rPr>
              <a:t>1,446.6</a:t>
            </a:r>
            <a:endParaRPr lang="en-US" altLang="en-US" sz="1450" b="1" i="1" baseline="30000" dirty="0">
              <a:solidFill>
                <a:srgbClr val="464646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Text Box 7">
            <a:extLst>
              <a:ext uri="{FF2B5EF4-FFF2-40B4-BE49-F238E27FC236}">
                <a16:creationId xmlns:a16="http://schemas.microsoft.com/office/drawing/2014/main" id="{636877C5-691D-4CBD-A1F0-EA3FF430BD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1667" y="3990634"/>
            <a:ext cx="1104900" cy="3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450" b="1" i="1" dirty="0">
                <a:solidFill>
                  <a:srgbClr val="464646"/>
                </a:solidFill>
                <a:latin typeface="Calibri" panose="020F0502020204030204" pitchFamily="34" charset="0"/>
              </a:rPr>
              <a:t> 1,274.1 </a:t>
            </a:r>
          </a:p>
        </p:txBody>
      </p:sp>
      <p:sp>
        <p:nvSpPr>
          <p:cNvPr id="18" name="Text Box 7">
            <a:extLst>
              <a:ext uri="{FF2B5EF4-FFF2-40B4-BE49-F238E27FC236}">
                <a16:creationId xmlns:a16="http://schemas.microsoft.com/office/drawing/2014/main" id="{6E15BAD1-6606-48FF-ABEE-F2ADC9894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822" y="4030308"/>
            <a:ext cx="1104900" cy="3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450" b="1" i="1" dirty="0">
                <a:solidFill>
                  <a:srgbClr val="464646"/>
                </a:solidFill>
                <a:latin typeface="Calibri" panose="020F0502020204030204" pitchFamily="34" charset="0"/>
              </a:rPr>
              <a:t> 1,238.2 </a:t>
            </a:r>
          </a:p>
        </p:txBody>
      </p:sp>
      <p:sp>
        <p:nvSpPr>
          <p:cNvPr id="2" name="Rectangle 10">
            <a:extLst>
              <a:ext uri="{FF2B5EF4-FFF2-40B4-BE49-F238E27FC236}">
                <a16:creationId xmlns:a16="http://schemas.microsoft.com/office/drawing/2014/main" id="{F7384035-7DE5-C48A-0F58-9B363AC81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74434" y="5572045"/>
            <a:ext cx="2209800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88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900" dirty="0">
                <a:latin typeface="Calibri" panose="020F0502020204030204" pitchFamily="34" charset="0"/>
              </a:rPr>
              <a:t>*Updated figures, due to revisions made after release of Q1 2022 results.  </a:t>
            </a:r>
            <a:endParaRPr lang="en-US" altLang="en-US" sz="900" b="1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703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" name="Object 43">
            <a:extLst>
              <a:ext uri="{FF2B5EF4-FFF2-40B4-BE49-F238E27FC236}">
                <a16:creationId xmlns:a16="http://schemas.microsoft.com/office/drawing/2014/main" id="{84BB205B-6848-453C-903B-FC8651D517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9619761"/>
              </p:ext>
            </p:extLst>
          </p:nvPr>
        </p:nvGraphicFramePr>
        <p:xfrm>
          <a:off x="244475" y="4352925"/>
          <a:ext cx="4251325" cy="303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3321038" imgH="2368375" progId="Excel.Sheet.8">
                  <p:embed/>
                </p:oleObj>
              </mc:Choice>
              <mc:Fallback>
                <p:oleObj name="Worksheet" r:id="rId3" imgW="3321038" imgH="2368375" progId="Excel.Sheet.8">
                  <p:embed/>
                  <p:pic>
                    <p:nvPicPr>
                      <p:cNvPr id="43" name="Object 43">
                        <a:extLst>
                          <a:ext uri="{FF2B5EF4-FFF2-40B4-BE49-F238E27FC236}">
                            <a16:creationId xmlns:a16="http://schemas.microsoft.com/office/drawing/2014/main" id="{84BB205B-6848-453C-903B-FC8651D517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475" y="4352925"/>
                        <a:ext cx="4251325" cy="303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">
            <a:extLst>
              <a:ext uri="{FF2B5EF4-FFF2-40B4-BE49-F238E27FC236}">
                <a16:creationId xmlns:a16="http://schemas.microsoft.com/office/drawing/2014/main" id="{85F4C3D8-176B-4FF2-ACFB-E09BAF3D9C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5908787"/>
              </p:ext>
            </p:extLst>
          </p:nvPr>
        </p:nvGraphicFramePr>
        <p:xfrm>
          <a:off x="-47625" y="1789113"/>
          <a:ext cx="5106988" cy="2674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3816214" imgH="2000250" progId="Excel.Sheet.8">
                  <p:embed/>
                </p:oleObj>
              </mc:Choice>
              <mc:Fallback>
                <p:oleObj name="Worksheet" r:id="rId5" imgW="3816214" imgH="2000250" progId="Excel.Sheet.8">
                  <p:embed/>
                  <p:pic>
                    <p:nvPicPr>
                      <p:cNvPr id="41" name="Object 4">
                        <a:extLst>
                          <a:ext uri="{FF2B5EF4-FFF2-40B4-BE49-F238E27FC236}">
                            <a16:creationId xmlns:a16="http://schemas.microsoft.com/office/drawing/2014/main" id="{85F4C3D8-176B-4FF2-ACFB-E09BAF3D9C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7625" y="1789113"/>
                        <a:ext cx="5106988" cy="2674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4">
            <a:extLst>
              <a:ext uri="{FF2B5EF4-FFF2-40B4-BE49-F238E27FC236}">
                <a16:creationId xmlns:a16="http://schemas.microsoft.com/office/drawing/2014/main" id="{1814F6E6-9B1B-416C-B429-5E8E1CAA9A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4395738"/>
              </p:ext>
            </p:extLst>
          </p:nvPr>
        </p:nvGraphicFramePr>
        <p:xfrm>
          <a:off x="3829050" y="4283075"/>
          <a:ext cx="3886200" cy="2382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7" imgW="3073252" imgH="1879644" progId="Excel.Sheet.8">
                  <p:embed/>
                </p:oleObj>
              </mc:Choice>
              <mc:Fallback>
                <p:oleObj name="Worksheet" r:id="rId7" imgW="3073252" imgH="1879644" progId="Excel.Sheet.8">
                  <p:embed/>
                  <p:pic>
                    <p:nvPicPr>
                      <p:cNvPr id="42" name="Object 44">
                        <a:extLst>
                          <a:ext uri="{FF2B5EF4-FFF2-40B4-BE49-F238E27FC236}">
                            <a16:creationId xmlns:a16="http://schemas.microsoft.com/office/drawing/2014/main" id="{1814F6E6-9B1B-416C-B429-5E8E1CAA9A3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9050" y="4283075"/>
                        <a:ext cx="3886200" cy="2382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848044-6D7E-4819-BAD4-F73A2C16B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50025"/>
            <a:ext cx="2743200" cy="365125"/>
          </a:xfrm>
        </p:spPr>
        <p:txBody>
          <a:bodyPr/>
          <a:lstStyle/>
          <a:p>
            <a:fld id="{56A10886-9CBA-4E14-9AC0-5CD4A326EFF1}" type="slidenum">
              <a:rPr lang="en-US" sz="900" smtClean="0"/>
              <a:pPr/>
              <a:t>3</a:t>
            </a:fld>
            <a:endParaRPr lang="en-US" sz="900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0B76EA3B-B871-4B8F-8C74-E5F72A0872E6}"/>
              </a:ext>
            </a:extLst>
          </p:cNvPr>
          <p:cNvSpPr txBox="1">
            <a:spLocks/>
          </p:cNvSpPr>
          <p:nvPr/>
        </p:nvSpPr>
        <p:spPr>
          <a:xfrm>
            <a:off x="9448800" y="655002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/>
          </a:p>
        </p:txBody>
      </p:sp>
      <p:graphicFrame>
        <p:nvGraphicFramePr>
          <p:cNvPr id="8" name="Object 3">
            <a:extLst>
              <a:ext uri="{FF2B5EF4-FFF2-40B4-BE49-F238E27FC236}">
                <a16:creationId xmlns:a16="http://schemas.microsoft.com/office/drawing/2014/main" id="{0F44DD2B-F025-4F2E-963B-F95EC2B74D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0100769"/>
              </p:ext>
            </p:extLst>
          </p:nvPr>
        </p:nvGraphicFramePr>
        <p:xfrm>
          <a:off x="7280275" y="1600200"/>
          <a:ext cx="3917950" cy="331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9" imgW="3270139" imgH="2768425" progId="Excel.Sheet.8">
                  <p:embed/>
                </p:oleObj>
              </mc:Choice>
              <mc:Fallback>
                <p:oleObj name="Worksheet" r:id="rId9" imgW="3270139" imgH="2768425" progId="Excel.Sheet.8">
                  <p:embed/>
                  <p:pic>
                    <p:nvPicPr>
                      <p:cNvPr id="8" name="Object 3">
                        <a:extLst>
                          <a:ext uri="{FF2B5EF4-FFF2-40B4-BE49-F238E27FC236}">
                            <a16:creationId xmlns:a16="http://schemas.microsoft.com/office/drawing/2014/main" id="{0F44DD2B-F025-4F2E-963B-F95EC2B74DA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0275" y="1600200"/>
                        <a:ext cx="3917950" cy="3316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>
            <a:extLst>
              <a:ext uri="{FF2B5EF4-FFF2-40B4-BE49-F238E27FC236}">
                <a16:creationId xmlns:a16="http://schemas.microsoft.com/office/drawing/2014/main" id="{CAB50EA5-185C-42F0-83A1-89C9F029CA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4135488"/>
              </p:ext>
            </p:extLst>
          </p:nvPr>
        </p:nvGraphicFramePr>
        <p:xfrm>
          <a:off x="3354388" y="1798638"/>
          <a:ext cx="5106987" cy="267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11" imgW="3816214" imgH="2000250" progId="Excel.Sheet.8">
                  <p:embed/>
                </p:oleObj>
              </mc:Choice>
              <mc:Fallback>
                <p:oleObj name="Worksheet" r:id="rId11" imgW="3816214" imgH="2000250" progId="Excel.Sheet.8">
                  <p:embed/>
                  <p:pic>
                    <p:nvPicPr>
                      <p:cNvPr id="9" name="Object 4">
                        <a:extLst>
                          <a:ext uri="{FF2B5EF4-FFF2-40B4-BE49-F238E27FC236}">
                            <a16:creationId xmlns:a16="http://schemas.microsoft.com/office/drawing/2014/main" id="{CAB50EA5-185C-42F0-83A1-89C9F029CAE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4388" y="1798638"/>
                        <a:ext cx="5106987" cy="2676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5">
            <a:extLst>
              <a:ext uri="{FF2B5EF4-FFF2-40B4-BE49-F238E27FC236}">
                <a16:creationId xmlns:a16="http://schemas.microsoft.com/office/drawing/2014/main" id="{E8FDA4AF-69D3-435D-B476-5A2B88C0A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8352" y="3500896"/>
            <a:ext cx="1049595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600" b="1" dirty="0">
                <a:solidFill>
                  <a:srgbClr val="464646"/>
                </a:solidFill>
                <a:latin typeface="Calibri" panose="020F0502020204030204" pitchFamily="34" charset="0"/>
              </a:rPr>
              <a:t>$1,658m</a:t>
            </a: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0FA0D824-46A2-44CE-9955-22FC36F895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45836" y="2260340"/>
            <a:ext cx="871635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600" b="1" dirty="0">
                <a:solidFill>
                  <a:srgbClr val="464646"/>
                </a:solidFill>
                <a:latin typeface="Calibri" panose="020F0502020204030204" pitchFamily="34" charset="0"/>
              </a:rPr>
              <a:t>$866m</a:t>
            </a: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6D521ED6-904C-4B11-AE43-17D97A089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2881" y="2238848"/>
            <a:ext cx="871635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600" b="1" dirty="0">
                <a:solidFill>
                  <a:srgbClr val="464646"/>
                </a:solidFill>
                <a:latin typeface="Calibri" panose="020F0502020204030204" pitchFamily="34" charset="0"/>
              </a:rPr>
              <a:t>$977m</a:t>
            </a:r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4026BE1E-481A-404A-AD07-E2236EA1E0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6332" y="3451906"/>
            <a:ext cx="1122168" cy="63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600" b="1" dirty="0">
                <a:solidFill>
                  <a:srgbClr val="464646"/>
                </a:solidFill>
                <a:latin typeface="Calibri" panose="020F0502020204030204" pitchFamily="34" charset="0"/>
              </a:rPr>
              <a:t>$1,813m</a:t>
            </a:r>
          </a:p>
          <a:p>
            <a:pPr>
              <a:spcBef>
                <a:spcPct val="20000"/>
              </a:spcBef>
              <a:buClr>
                <a:schemeClr val="accent2"/>
              </a:buClr>
            </a:pPr>
            <a:endParaRPr lang="en-US" altLang="en-US" sz="1600" b="1" dirty="0">
              <a:solidFill>
                <a:srgbClr val="464646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Text Box 22">
            <a:extLst>
              <a:ext uri="{FF2B5EF4-FFF2-40B4-BE49-F238E27FC236}">
                <a16:creationId xmlns:a16="http://schemas.microsoft.com/office/drawing/2014/main" id="{23B6F286-8D53-4A08-854C-80B3BD117F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8446" y="2163774"/>
            <a:ext cx="1049595" cy="63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600" b="1" dirty="0">
                <a:solidFill>
                  <a:srgbClr val="464646"/>
                </a:solidFill>
                <a:latin typeface="Calibri" panose="020F0502020204030204" pitchFamily="34" charset="0"/>
              </a:rPr>
              <a:t>$1,317m</a:t>
            </a:r>
          </a:p>
          <a:p>
            <a:pPr>
              <a:spcBef>
                <a:spcPct val="20000"/>
              </a:spcBef>
              <a:buClr>
                <a:schemeClr val="accent2"/>
              </a:buClr>
            </a:pPr>
            <a:endParaRPr lang="en-US" altLang="en-US" sz="1600" b="1" dirty="0">
              <a:solidFill>
                <a:srgbClr val="464646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Text Box 23">
            <a:extLst>
              <a:ext uri="{FF2B5EF4-FFF2-40B4-BE49-F238E27FC236}">
                <a16:creationId xmlns:a16="http://schemas.microsoft.com/office/drawing/2014/main" id="{F41C25D6-8054-4CE6-ACF4-8CCD2BBC4A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8303" y="2187645"/>
            <a:ext cx="1049595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600" b="1" dirty="0">
                <a:solidFill>
                  <a:srgbClr val="464646"/>
                </a:solidFill>
                <a:latin typeface="Calibri" panose="020F0502020204030204" pitchFamily="34" charset="0"/>
              </a:rPr>
              <a:t>$1,342m</a:t>
            </a:r>
          </a:p>
        </p:txBody>
      </p:sp>
      <p:sp>
        <p:nvSpPr>
          <p:cNvPr id="16" name="Text Box 30">
            <a:extLst>
              <a:ext uri="{FF2B5EF4-FFF2-40B4-BE49-F238E27FC236}">
                <a16:creationId xmlns:a16="http://schemas.microsoft.com/office/drawing/2014/main" id="{E7D1B203-7060-4E5F-AEF3-7DC0651C0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3798" y="1738755"/>
            <a:ext cx="1485434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800" u="sng" dirty="0">
                <a:latin typeface="Calibri" panose="020F0502020204030204" pitchFamily="34" charset="0"/>
              </a:rPr>
              <a:t>By Fund</a:t>
            </a:r>
            <a:endParaRPr lang="en-US" altLang="en-US" sz="1800" b="1" u="sng" dirty="0">
              <a:latin typeface="Calibri" panose="020F0502020204030204" pitchFamily="34" charset="0"/>
            </a:endParaRPr>
          </a:p>
        </p:txBody>
      </p:sp>
      <p:graphicFrame>
        <p:nvGraphicFramePr>
          <p:cNvPr id="18" name="Object 44">
            <a:extLst>
              <a:ext uri="{FF2B5EF4-FFF2-40B4-BE49-F238E27FC236}">
                <a16:creationId xmlns:a16="http://schemas.microsoft.com/office/drawing/2014/main" id="{9D1EABA4-938D-48E8-B9C1-278449758D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5070184"/>
              </p:ext>
            </p:extLst>
          </p:nvPr>
        </p:nvGraphicFramePr>
        <p:xfrm>
          <a:off x="7135813" y="4279900"/>
          <a:ext cx="3886200" cy="238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13" imgW="3073252" imgH="1879644" progId="Excel.Sheet.8">
                  <p:embed/>
                </p:oleObj>
              </mc:Choice>
              <mc:Fallback>
                <p:oleObj name="Worksheet" r:id="rId13" imgW="3073252" imgH="1879644" progId="Excel.Sheet.8">
                  <p:embed/>
                  <p:pic>
                    <p:nvPicPr>
                      <p:cNvPr id="18" name="Object 44">
                        <a:extLst>
                          <a:ext uri="{FF2B5EF4-FFF2-40B4-BE49-F238E27FC236}">
                            <a16:creationId xmlns:a16="http://schemas.microsoft.com/office/drawing/2014/main" id="{9D1EABA4-938D-48E8-B9C1-278449758D6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5813" y="4279900"/>
                        <a:ext cx="3886200" cy="238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59">
            <a:extLst>
              <a:ext uri="{FF2B5EF4-FFF2-40B4-BE49-F238E27FC236}">
                <a16:creationId xmlns:a16="http://schemas.microsoft.com/office/drawing/2014/main" id="{35723512-0505-4839-8842-3F290C31B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8347" y="4560800"/>
            <a:ext cx="865005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600" b="1" dirty="0">
                <a:solidFill>
                  <a:srgbClr val="464646"/>
                </a:solidFill>
                <a:latin typeface="Calibri" panose="020F0502020204030204" pitchFamily="34" charset="0"/>
              </a:rPr>
              <a:t>$68m</a:t>
            </a:r>
          </a:p>
        </p:txBody>
      </p:sp>
      <p:sp>
        <p:nvSpPr>
          <p:cNvPr id="20" name="Text Box 60">
            <a:extLst>
              <a:ext uri="{FF2B5EF4-FFF2-40B4-BE49-F238E27FC236}">
                <a16:creationId xmlns:a16="http://schemas.microsoft.com/office/drawing/2014/main" id="{7E0FD873-4A70-4B7C-9084-3946009A0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5641" y="5837823"/>
            <a:ext cx="1049595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600" b="1" dirty="0">
                <a:solidFill>
                  <a:srgbClr val="464646"/>
                </a:solidFill>
                <a:latin typeface="Calibri" panose="020F0502020204030204" pitchFamily="34" charset="0"/>
              </a:rPr>
              <a:t>$ 3,798m</a:t>
            </a:r>
          </a:p>
        </p:txBody>
      </p:sp>
      <p:sp>
        <p:nvSpPr>
          <p:cNvPr id="21" name="Text Box 63">
            <a:extLst>
              <a:ext uri="{FF2B5EF4-FFF2-40B4-BE49-F238E27FC236}">
                <a16:creationId xmlns:a16="http://schemas.microsoft.com/office/drawing/2014/main" id="{485A214F-09CB-4057-9133-6D22E0BEA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2456" y="4556485"/>
            <a:ext cx="753603" cy="63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600" b="1" dirty="0">
                <a:solidFill>
                  <a:srgbClr val="464646"/>
                </a:solidFill>
                <a:latin typeface="Calibri" panose="020F0502020204030204" pitchFamily="34" charset="0"/>
              </a:rPr>
              <a:t>$71m</a:t>
            </a:r>
          </a:p>
          <a:p>
            <a:pPr>
              <a:spcBef>
                <a:spcPct val="20000"/>
              </a:spcBef>
              <a:buClr>
                <a:schemeClr val="accent2"/>
              </a:buClr>
            </a:pPr>
            <a:endParaRPr lang="en-US" altLang="en-US" sz="1600" b="1" dirty="0">
              <a:solidFill>
                <a:srgbClr val="464646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Text Box 64">
            <a:extLst>
              <a:ext uri="{FF2B5EF4-FFF2-40B4-BE49-F238E27FC236}">
                <a16:creationId xmlns:a16="http://schemas.microsoft.com/office/drawing/2014/main" id="{761FF6B3-A0FA-452F-A362-0516549E5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5840" y="5790520"/>
            <a:ext cx="1049595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600" b="1" dirty="0">
                <a:solidFill>
                  <a:srgbClr val="464646"/>
                </a:solidFill>
                <a:latin typeface="Calibri" panose="020F0502020204030204" pitchFamily="34" charset="0"/>
              </a:rPr>
              <a:t>$4,036m</a:t>
            </a:r>
          </a:p>
        </p:txBody>
      </p:sp>
      <p:sp>
        <p:nvSpPr>
          <p:cNvPr id="24" name="Text Box 7">
            <a:extLst>
              <a:ext uri="{FF2B5EF4-FFF2-40B4-BE49-F238E27FC236}">
                <a16:creationId xmlns:a16="http://schemas.microsoft.com/office/drawing/2014/main" id="{9CE82774-2E46-40C4-BDA7-A17FB17030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009" y="1055661"/>
            <a:ext cx="1570761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2000" dirty="0">
                <a:solidFill>
                  <a:srgbClr val="464646"/>
                </a:solidFill>
                <a:latin typeface="Calibri" panose="020F0502020204030204" pitchFamily="34" charset="0"/>
              </a:rPr>
              <a:t>YTD Q3’22</a:t>
            </a:r>
          </a:p>
        </p:txBody>
      </p:sp>
      <p:sp>
        <p:nvSpPr>
          <p:cNvPr id="25" name="Text Box 10">
            <a:extLst>
              <a:ext uri="{FF2B5EF4-FFF2-40B4-BE49-F238E27FC236}">
                <a16:creationId xmlns:a16="http://schemas.microsoft.com/office/drawing/2014/main" id="{3C506F2D-D4C1-4E6C-8F3C-4B8E1D4D09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0560" y="1377945"/>
            <a:ext cx="1467450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2000" dirty="0">
                <a:solidFill>
                  <a:srgbClr val="464646"/>
                </a:solidFill>
                <a:latin typeface="Calibri" panose="020F0502020204030204" pitchFamily="34" charset="0"/>
              </a:rPr>
              <a:t>($3,866m)</a:t>
            </a:r>
          </a:p>
        </p:txBody>
      </p:sp>
      <p:sp>
        <p:nvSpPr>
          <p:cNvPr id="26" name="Text Box 13">
            <a:extLst>
              <a:ext uri="{FF2B5EF4-FFF2-40B4-BE49-F238E27FC236}">
                <a16:creationId xmlns:a16="http://schemas.microsoft.com/office/drawing/2014/main" id="{E093AACA-700B-4C1C-BCE5-4E0F77524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6234" y="1057783"/>
            <a:ext cx="1570761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2000" dirty="0">
                <a:solidFill>
                  <a:srgbClr val="464646"/>
                </a:solidFill>
                <a:latin typeface="Calibri" panose="020F0502020204030204" pitchFamily="34" charset="0"/>
              </a:rPr>
              <a:t>YTD Q3’20</a:t>
            </a:r>
          </a:p>
        </p:txBody>
      </p:sp>
      <p:sp>
        <p:nvSpPr>
          <p:cNvPr id="27" name="Text Box 18">
            <a:extLst>
              <a:ext uri="{FF2B5EF4-FFF2-40B4-BE49-F238E27FC236}">
                <a16:creationId xmlns:a16="http://schemas.microsoft.com/office/drawing/2014/main" id="{E10416A6-BBEB-41CE-A5B6-4E5BEB782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9381" y="1400334"/>
            <a:ext cx="1553771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2000" dirty="0">
                <a:solidFill>
                  <a:srgbClr val="464646"/>
                </a:solidFill>
                <a:latin typeface="Calibri" panose="020F0502020204030204" pitchFamily="34" charset="0"/>
              </a:rPr>
              <a:t>($2,986m)</a:t>
            </a:r>
          </a:p>
        </p:txBody>
      </p:sp>
      <p:sp>
        <p:nvSpPr>
          <p:cNvPr id="28" name="Text Box 26">
            <a:extLst>
              <a:ext uri="{FF2B5EF4-FFF2-40B4-BE49-F238E27FC236}">
                <a16:creationId xmlns:a16="http://schemas.microsoft.com/office/drawing/2014/main" id="{189DA365-728B-4A41-BE75-DD7479610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8873" y="1389349"/>
            <a:ext cx="1467450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2000" dirty="0">
                <a:solidFill>
                  <a:srgbClr val="464646"/>
                </a:solidFill>
                <a:latin typeface="Calibri" panose="020F0502020204030204" pitchFamily="34" charset="0"/>
              </a:rPr>
              <a:t>($4,107m)</a:t>
            </a:r>
          </a:p>
        </p:txBody>
      </p:sp>
      <p:sp>
        <p:nvSpPr>
          <p:cNvPr id="30" name="Text Box 10">
            <a:extLst>
              <a:ext uri="{FF2B5EF4-FFF2-40B4-BE49-F238E27FC236}">
                <a16:creationId xmlns:a16="http://schemas.microsoft.com/office/drawing/2014/main" id="{7339E53E-4298-48DD-8C5A-BDBF434CE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3148" y="2218300"/>
            <a:ext cx="871635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600" b="1" dirty="0">
                <a:solidFill>
                  <a:srgbClr val="464646"/>
                </a:solidFill>
                <a:latin typeface="Calibri" panose="020F0502020204030204" pitchFamily="34" charset="0"/>
              </a:rPr>
              <a:t>$603m</a:t>
            </a:r>
          </a:p>
        </p:txBody>
      </p:sp>
      <p:sp>
        <p:nvSpPr>
          <p:cNvPr id="31" name="Text Box 11">
            <a:extLst>
              <a:ext uri="{FF2B5EF4-FFF2-40B4-BE49-F238E27FC236}">
                <a16:creationId xmlns:a16="http://schemas.microsoft.com/office/drawing/2014/main" id="{666C4CEF-D574-4776-9AD7-6DEA39650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0701" y="3438066"/>
            <a:ext cx="1036836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600" b="1" dirty="0">
                <a:solidFill>
                  <a:srgbClr val="464646"/>
                </a:solidFill>
                <a:latin typeface="Calibri" panose="020F0502020204030204" pitchFamily="34" charset="0"/>
              </a:rPr>
              <a:t>$1,244m</a:t>
            </a:r>
          </a:p>
        </p:txBody>
      </p:sp>
      <p:sp>
        <p:nvSpPr>
          <p:cNvPr id="32" name="Text Box 22">
            <a:extLst>
              <a:ext uri="{FF2B5EF4-FFF2-40B4-BE49-F238E27FC236}">
                <a16:creationId xmlns:a16="http://schemas.microsoft.com/office/drawing/2014/main" id="{E946A8B6-4227-4DC6-8C3D-70E04C94EA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8773" y="2149778"/>
            <a:ext cx="1036836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600" b="1" dirty="0">
                <a:solidFill>
                  <a:srgbClr val="464646"/>
                </a:solidFill>
                <a:latin typeface="Calibri" panose="020F0502020204030204" pitchFamily="34" charset="0"/>
              </a:rPr>
              <a:t>$1,139m</a:t>
            </a:r>
          </a:p>
        </p:txBody>
      </p:sp>
      <p:sp>
        <p:nvSpPr>
          <p:cNvPr id="34" name="Text Box 63">
            <a:extLst>
              <a:ext uri="{FF2B5EF4-FFF2-40B4-BE49-F238E27FC236}">
                <a16:creationId xmlns:a16="http://schemas.microsoft.com/office/drawing/2014/main" id="{469E7771-1502-4E77-A11A-1131B7A063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6762" y="4514387"/>
            <a:ext cx="976296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600" b="1" dirty="0">
                <a:solidFill>
                  <a:srgbClr val="464646"/>
                </a:solidFill>
                <a:latin typeface="Calibri" panose="020F0502020204030204" pitchFamily="34" charset="0"/>
              </a:rPr>
              <a:t>$51m</a:t>
            </a:r>
          </a:p>
        </p:txBody>
      </p:sp>
      <p:sp>
        <p:nvSpPr>
          <p:cNvPr id="35" name="Text Box 64">
            <a:extLst>
              <a:ext uri="{FF2B5EF4-FFF2-40B4-BE49-F238E27FC236}">
                <a16:creationId xmlns:a16="http://schemas.microsoft.com/office/drawing/2014/main" id="{EA56221F-CD06-4761-AB67-411D09BFC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7480" y="5734224"/>
            <a:ext cx="1049595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600" b="1" dirty="0">
                <a:solidFill>
                  <a:srgbClr val="464646"/>
                </a:solidFill>
                <a:latin typeface="Calibri" panose="020F0502020204030204" pitchFamily="34" charset="0"/>
              </a:rPr>
              <a:t>$2,935m</a:t>
            </a:r>
          </a:p>
        </p:txBody>
      </p:sp>
      <p:sp>
        <p:nvSpPr>
          <p:cNvPr id="36" name="Text Box 13">
            <a:extLst>
              <a:ext uri="{FF2B5EF4-FFF2-40B4-BE49-F238E27FC236}">
                <a16:creationId xmlns:a16="http://schemas.microsoft.com/office/drawing/2014/main" id="{3B84A81F-A83E-47AE-A226-11EFA8FAFD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850" y="1057783"/>
            <a:ext cx="1570761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2000" dirty="0">
                <a:solidFill>
                  <a:srgbClr val="464646"/>
                </a:solidFill>
                <a:latin typeface="Calibri" panose="020F0502020204030204" pitchFamily="34" charset="0"/>
              </a:rPr>
              <a:t>YTD Q3’21</a:t>
            </a:r>
          </a:p>
        </p:txBody>
      </p:sp>
      <p:sp>
        <p:nvSpPr>
          <p:cNvPr id="37" name="Rectangle 10">
            <a:extLst>
              <a:ext uri="{FF2B5EF4-FFF2-40B4-BE49-F238E27FC236}">
                <a16:creationId xmlns:a16="http://schemas.microsoft.com/office/drawing/2014/main" id="{25BC2AD0-85F0-4B05-B408-4081EE4AA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22530" y="4815370"/>
            <a:ext cx="1731114" cy="1062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900" dirty="0">
                <a:latin typeface="Calibri" panose="020F0502020204030204" pitchFamily="34" charset="0"/>
              </a:rPr>
              <a:t>Defined Market Segments (DMS): Insurers registered with MAS under “Defined Market Segments” are allowed to only conduct non-CPF business and are subject to a minimum policy size.</a:t>
            </a:r>
          </a:p>
        </p:txBody>
      </p:sp>
      <p:sp>
        <p:nvSpPr>
          <p:cNvPr id="38" name="Title 12">
            <a:extLst>
              <a:ext uri="{FF2B5EF4-FFF2-40B4-BE49-F238E27FC236}">
                <a16:creationId xmlns:a16="http://schemas.microsoft.com/office/drawing/2014/main" id="{79A393DD-E742-48AC-9F36-A3D208026A56}"/>
              </a:ext>
            </a:extLst>
          </p:cNvPr>
          <p:cNvSpPr txBox="1">
            <a:spLocks/>
          </p:cNvSpPr>
          <p:nvPr/>
        </p:nvSpPr>
        <p:spPr>
          <a:xfrm>
            <a:off x="838200" y="15592"/>
            <a:ext cx="10515600" cy="115369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New Business (Individual Life &amp; Health)</a:t>
            </a:r>
            <a:br>
              <a:rPr lang="en-US" b="1" dirty="0"/>
            </a:br>
            <a:r>
              <a:rPr lang="en-US" sz="2400" b="1" dirty="0">
                <a:solidFill>
                  <a:srgbClr val="7F7F7F"/>
                </a:solidFill>
              </a:rPr>
              <a:t>Total Weighted Premium</a:t>
            </a:r>
          </a:p>
        </p:txBody>
      </p:sp>
      <p:sp>
        <p:nvSpPr>
          <p:cNvPr id="39" name="Text Box 30">
            <a:extLst>
              <a:ext uri="{FF2B5EF4-FFF2-40B4-BE49-F238E27FC236}">
                <a16:creationId xmlns:a16="http://schemas.microsoft.com/office/drawing/2014/main" id="{71710787-A1CD-4508-B657-5CE05E8CD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9602" y="4194290"/>
            <a:ext cx="3211846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800" u="sng" dirty="0">
                <a:latin typeface="Calibri" panose="020F0502020204030204" pitchFamily="34" charset="0"/>
              </a:rPr>
              <a:t>By Insurer Classification</a:t>
            </a:r>
            <a:endParaRPr lang="en-US" altLang="en-US" sz="1800" b="1" u="sng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190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848044-6D7E-4819-BAD4-F73A2C16B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50025"/>
            <a:ext cx="2743200" cy="365125"/>
          </a:xfrm>
        </p:spPr>
        <p:txBody>
          <a:bodyPr/>
          <a:lstStyle/>
          <a:p>
            <a:fld id="{56A10886-9CBA-4E14-9AC0-5CD4A326EFF1}" type="slidenum">
              <a:rPr lang="en-US" sz="900" smtClean="0"/>
              <a:pPr/>
              <a:t>4</a:t>
            </a:fld>
            <a:endParaRPr lang="en-US" sz="900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0B76EA3B-B871-4B8F-8C74-E5F72A0872E6}"/>
              </a:ext>
            </a:extLst>
          </p:cNvPr>
          <p:cNvSpPr txBox="1">
            <a:spLocks/>
          </p:cNvSpPr>
          <p:nvPr/>
        </p:nvSpPr>
        <p:spPr>
          <a:xfrm>
            <a:off x="9448800" y="655002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/>
          </a:p>
        </p:txBody>
      </p:sp>
      <p:sp>
        <p:nvSpPr>
          <p:cNvPr id="38" name="Title 12">
            <a:extLst>
              <a:ext uri="{FF2B5EF4-FFF2-40B4-BE49-F238E27FC236}">
                <a16:creationId xmlns:a16="http://schemas.microsoft.com/office/drawing/2014/main" id="{79A393DD-E742-48AC-9F36-A3D208026A56}"/>
              </a:ext>
            </a:extLst>
          </p:cNvPr>
          <p:cNvSpPr txBox="1">
            <a:spLocks/>
          </p:cNvSpPr>
          <p:nvPr/>
        </p:nvSpPr>
        <p:spPr>
          <a:xfrm>
            <a:off x="838200" y="15592"/>
            <a:ext cx="11456624" cy="115369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New Business (Individual Life &amp; Health)</a:t>
            </a:r>
            <a:br>
              <a:rPr lang="en-US" b="1" dirty="0"/>
            </a:br>
            <a:r>
              <a:rPr lang="en-US" sz="2400" b="1" dirty="0">
                <a:solidFill>
                  <a:srgbClr val="7F7F7F"/>
                </a:solidFill>
              </a:rPr>
              <a:t>By Distribution Channel</a:t>
            </a:r>
          </a:p>
        </p:txBody>
      </p:sp>
      <p:graphicFrame>
        <p:nvGraphicFramePr>
          <p:cNvPr id="39" name="Group 153">
            <a:extLst>
              <a:ext uri="{FF2B5EF4-FFF2-40B4-BE49-F238E27FC236}">
                <a16:creationId xmlns:a16="http://schemas.microsoft.com/office/drawing/2014/main" id="{3ED1BF3A-23B1-4CB6-AE20-305A05D7DD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2090043"/>
              </p:ext>
            </p:extLst>
          </p:nvPr>
        </p:nvGraphicFramePr>
        <p:xfrm>
          <a:off x="1553378" y="995436"/>
          <a:ext cx="8256171" cy="5867520"/>
        </p:xfrm>
        <a:graphic>
          <a:graphicData uri="http://schemas.openxmlformats.org/drawingml/2006/table">
            <a:tbl>
              <a:tblPr/>
              <a:tblGrid>
                <a:gridCol w="21604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30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5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91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91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75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916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88550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  <a:cs typeface="Calibri" panose="020F0502020204030204" pitchFamily="34" charset="0"/>
                      </a:endParaRPr>
                    </a:p>
                  </a:txBody>
                  <a:tcPr marT="45723" marB="4572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A32C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YTD Q3’20</a:t>
                      </a:r>
                    </a:p>
                  </a:txBody>
                  <a:tcPr marT="45723" marB="4572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A32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YTD Q3’21</a:t>
                      </a:r>
                    </a:p>
                  </a:txBody>
                  <a:tcPr marT="45723" marB="4572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A32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YTD Q3’22</a:t>
                      </a:r>
                    </a:p>
                  </a:txBody>
                  <a:tcPr marT="45723" marB="4572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A32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5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#</a:t>
                      </a:r>
                    </a:p>
                  </a:txBody>
                  <a:tcPr marT="45723" marB="4572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A32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%</a:t>
                      </a:r>
                    </a:p>
                  </a:txBody>
                  <a:tcPr marT="45723" marB="4572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A32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#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A32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%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A32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#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A32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%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A3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5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Total Weighted Premium</a:t>
                      </a:r>
                    </a:p>
                  </a:txBody>
                  <a:tcPr marT="45723" marB="4572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$2,986m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SG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$4,107m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SG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$3,866m 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12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Tied Representatives</a:t>
                      </a:r>
                    </a:p>
                  </a:txBody>
                  <a:tcPr marT="45723" marB="4572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$1,072m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35.9%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$1,320m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32.1%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$1,260m 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32.6%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12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Bank Representatives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$891m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29.8%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$1,365m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33.2%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$1,357m 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35.1%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12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FA Representatives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$775m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26.0%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$1,178m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28.7%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$1,024m 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26.5%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12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Online Direct Channel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$123m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$144m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$106m 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12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Others*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$125m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$100m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$119m 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5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Number of Policies</a:t>
                      </a:r>
                    </a:p>
                  </a:txBody>
                  <a:tcPr marT="45723" marB="4572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993,672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SG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1,314,695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SG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1,483,161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SG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12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Tied Representatives</a:t>
                      </a:r>
                    </a:p>
                  </a:txBody>
                  <a:tcPr marT="45723" marB="4572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474,035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47.7%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489,860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37.3%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457,541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30.8%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12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Bank Representatives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91,451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99,361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90,669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12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FA Representatives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229,160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23.1%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310,373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23.6%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280,341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18.9%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12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Online Direct Channel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120,396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370,528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28.2%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603,116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40.7%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12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Others*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78,630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44,573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51,494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85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Total Sum Assured</a:t>
                      </a:r>
                    </a:p>
                  </a:txBody>
                  <a:tcPr marT="45723" marB="4572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$116.2b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SG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$106.3b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SG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$102.4b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SG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412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Tied Representatives</a:t>
                      </a:r>
                    </a:p>
                  </a:txBody>
                  <a:tcPr marT="45723" marB="4572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$52.9b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45.5%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$44.0b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41.4%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$44.9b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43.8%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412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Bank Representatives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$15.1b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$18.9b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$17.2b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16.8%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412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FA Representatives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$38.0b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32.7%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$34.3b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32.3%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$31b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30.3%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7412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Online Direct Channel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$3.6b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$5.6b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$5.4b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7412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Others*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$6.6b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$3.5b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$3.9b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42" name="Rectangle 10">
            <a:extLst>
              <a:ext uri="{FF2B5EF4-FFF2-40B4-BE49-F238E27FC236}">
                <a16:creationId xmlns:a16="http://schemas.microsoft.com/office/drawing/2014/main" id="{03844BA1-A901-4260-BF35-C9308D3951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1057" y="6426223"/>
            <a:ext cx="2019434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900" dirty="0">
                <a:latin typeface="Calibri" panose="020F0502020204030204" pitchFamily="34" charset="0"/>
              </a:rPr>
              <a:t>*Products sold without intermediaries e.g. </a:t>
            </a:r>
            <a:r>
              <a:rPr lang="en-US" altLang="en-US" sz="900" dirty="0" err="1">
                <a:latin typeface="Calibri" panose="020F0502020204030204" pitchFamily="34" charset="0"/>
              </a:rPr>
              <a:t>ElderShield</a:t>
            </a:r>
            <a:endParaRPr lang="en-US" altLang="en-US" sz="900" dirty="0">
              <a:latin typeface="Calibri" panose="020F0502020204030204" pitchFamily="34" charset="0"/>
            </a:endParaRPr>
          </a:p>
        </p:txBody>
      </p:sp>
      <p:sp>
        <p:nvSpPr>
          <p:cNvPr id="43" name="Rectangle 10">
            <a:extLst>
              <a:ext uri="{FF2B5EF4-FFF2-40B4-BE49-F238E27FC236}">
                <a16:creationId xmlns:a16="http://schemas.microsoft.com/office/drawing/2014/main" id="{83EC9CED-203C-4816-A3DF-D2E90C3D2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8678" y="4753198"/>
            <a:ext cx="2183321" cy="64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900" dirty="0">
                <a:latin typeface="Calibri" panose="020F0502020204030204" pitchFamily="34" charset="0"/>
              </a:rPr>
              <a:t>FA Representatives include representatives of “related FA firms”. A related FA firm is a wholly-owned subsidiary of an insurance company.</a:t>
            </a:r>
          </a:p>
        </p:txBody>
      </p:sp>
      <p:sp>
        <p:nvSpPr>
          <p:cNvPr id="44" name="Rectangle 10">
            <a:extLst>
              <a:ext uri="{FF2B5EF4-FFF2-40B4-BE49-F238E27FC236}">
                <a16:creationId xmlns:a16="http://schemas.microsoft.com/office/drawing/2014/main" id="{3956E68B-6273-4317-B10D-64484C3924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1056" y="5382323"/>
            <a:ext cx="2207605" cy="1062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900" dirty="0">
                <a:latin typeface="Calibri" panose="020F0502020204030204" pitchFamily="34" charset="0"/>
              </a:rPr>
              <a:t>Online Direct Channel refers to any web portal or application in the internet created, developed and maintained or operated by any direct life insurer, on which a client may purchase a life policy. This is a new category with data collected starting Q1’19.</a:t>
            </a:r>
          </a:p>
        </p:txBody>
      </p:sp>
    </p:spTree>
    <p:extLst>
      <p:ext uri="{BB962C8B-B14F-4D97-AF65-F5344CB8AC3E}">
        <p14:creationId xmlns:p14="http://schemas.microsoft.com/office/powerpoint/2010/main" val="1994915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848044-6D7E-4819-BAD4-F73A2C16B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50025"/>
            <a:ext cx="2743200" cy="365125"/>
          </a:xfrm>
        </p:spPr>
        <p:txBody>
          <a:bodyPr/>
          <a:lstStyle/>
          <a:p>
            <a:fld id="{56A10886-9CBA-4E14-9AC0-5CD4A326EFF1}" type="slidenum">
              <a:rPr lang="en-US" sz="900" smtClean="0"/>
              <a:pPr/>
              <a:t>5</a:t>
            </a:fld>
            <a:endParaRPr lang="en-US" sz="900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0B76EA3B-B871-4B8F-8C74-E5F72A0872E6}"/>
              </a:ext>
            </a:extLst>
          </p:cNvPr>
          <p:cNvSpPr txBox="1">
            <a:spLocks/>
          </p:cNvSpPr>
          <p:nvPr/>
        </p:nvSpPr>
        <p:spPr>
          <a:xfrm>
            <a:off x="9448800" y="655002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/>
          </a:p>
        </p:txBody>
      </p:sp>
      <p:sp>
        <p:nvSpPr>
          <p:cNvPr id="38" name="Title 12">
            <a:extLst>
              <a:ext uri="{FF2B5EF4-FFF2-40B4-BE49-F238E27FC236}">
                <a16:creationId xmlns:a16="http://schemas.microsoft.com/office/drawing/2014/main" id="{79A393DD-E742-48AC-9F36-A3D208026A56}"/>
              </a:ext>
            </a:extLst>
          </p:cNvPr>
          <p:cNvSpPr txBox="1">
            <a:spLocks/>
          </p:cNvSpPr>
          <p:nvPr/>
        </p:nvSpPr>
        <p:spPr>
          <a:xfrm>
            <a:off x="838200" y="15592"/>
            <a:ext cx="10515600" cy="115369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New Business (Individual Life &amp; Health)</a:t>
            </a:r>
            <a:br>
              <a:rPr lang="en-US" b="1" dirty="0"/>
            </a:br>
            <a:r>
              <a:rPr lang="en-US" sz="2400" b="1" dirty="0">
                <a:solidFill>
                  <a:srgbClr val="7F7F7F"/>
                </a:solidFill>
              </a:rPr>
              <a:t>Total Sum Assured</a:t>
            </a:r>
          </a:p>
        </p:txBody>
      </p:sp>
      <p:sp>
        <p:nvSpPr>
          <p:cNvPr id="8" name="Text Box 12">
            <a:extLst>
              <a:ext uri="{FF2B5EF4-FFF2-40B4-BE49-F238E27FC236}">
                <a16:creationId xmlns:a16="http://schemas.microsoft.com/office/drawing/2014/main" id="{3DD53F37-A9E6-4205-9276-A2A1B5AE2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6260" y="1893708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550" dirty="0"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$million</a:t>
            </a:r>
          </a:p>
        </p:txBody>
      </p:sp>
      <p:graphicFrame>
        <p:nvGraphicFramePr>
          <p:cNvPr id="9" name="Object 19">
            <a:extLst>
              <a:ext uri="{FF2B5EF4-FFF2-40B4-BE49-F238E27FC236}">
                <a16:creationId xmlns:a16="http://schemas.microsoft.com/office/drawing/2014/main" id="{11B089C3-6F2D-400E-9544-9C965C9FAD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1002894"/>
              </p:ext>
            </p:extLst>
          </p:nvPr>
        </p:nvGraphicFramePr>
        <p:xfrm>
          <a:off x="1771650" y="2020888"/>
          <a:ext cx="8499475" cy="425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8121687" imgH="4063956" progId="Excel.Sheet.8">
                  <p:embed/>
                </p:oleObj>
              </mc:Choice>
              <mc:Fallback>
                <p:oleObj name="Worksheet" r:id="rId2" imgW="8121687" imgH="4063956" progId="Excel.Sheet.8">
                  <p:embed/>
                  <p:pic>
                    <p:nvPicPr>
                      <p:cNvPr id="9" name="Object 19">
                        <a:extLst>
                          <a:ext uri="{FF2B5EF4-FFF2-40B4-BE49-F238E27FC236}">
                            <a16:creationId xmlns:a16="http://schemas.microsoft.com/office/drawing/2014/main" id="{11B089C3-6F2D-400E-9544-9C965C9FAD1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1650" y="2020888"/>
                        <a:ext cx="8499475" cy="425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9">
            <a:extLst>
              <a:ext uri="{FF2B5EF4-FFF2-40B4-BE49-F238E27FC236}">
                <a16:creationId xmlns:a16="http://schemas.microsoft.com/office/drawing/2014/main" id="{74926909-060C-47F5-A78D-CD8385D9B37C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7425138" y="1506942"/>
            <a:ext cx="727075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600" b="1" i="1" dirty="0">
                <a:solidFill>
                  <a:srgbClr val="75757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-4%</a:t>
            </a:r>
          </a:p>
        </p:txBody>
      </p:sp>
      <p:sp>
        <p:nvSpPr>
          <p:cNvPr id="11" name="Line 19">
            <a:extLst>
              <a:ext uri="{FF2B5EF4-FFF2-40B4-BE49-F238E27FC236}">
                <a16:creationId xmlns:a16="http://schemas.microsoft.com/office/drawing/2014/main" id="{D3F9F8F1-9927-4089-97D6-FC6CCE9A06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05959" y="1858592"/>
            <a:ext cx="2437873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2" name="Line 23">
            <a:extLst>
              <a:ext uri="{FF2B5EF4-FFF2-40B4-BE49-F238E27FC236}">
                <a16:creationId xmlns:a16="http://schemas.microsoft.com/office/drawing/2014/main" id="{BA6ED97A-A25B-4732-971A-E895DDD28428}"/>
              </a:ext>
            </a:extLst>
          </p:cNvPr>
          <p:cNvSpPr>
            <a:spLocks noChangeShapeType="1"/>
          </p:cNvSpPr>
          <p:nvPr/>
        </p:nvSpPr>
        <p:spPr bwMode="auto">
          <a:xfrm>
            <a:off x="6495685" y="1858592"/>
            <a:ext cx="0" cy="28800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3" name="Line 23">
            <a:extLst>
              <a:ext uri="{FF2B5EF4-FFF2-40B4-BE49-F238E27FC236}">
                <a16:creationId xmlns:a16="http://schemas.microsoft.com/office/drawing/2014/main" id="{E3B3CF74-B930-49B1-9AA1-8B155D51CC0D}"/>
              </a:ext>
            </a:extLst>
          </p:cNvPr>
          <p:cNvSpPr>
            <a:spLocks noChangeShapeType="1"/>
          </p:cNvSpPr>
          <p:nvPr/>
        </p:nvSpPr>
        <p:spPr bwMode="auto">
          <a:xfrm>
            <a:off x="8943833" y="1858592"/>
            <a:ext cx="0" cy="54000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4" name="Text Box 21">
            <a:extLst>
              <a:ext uri="{FF2B5EF4-FFF2-40B4-BE49-F238E27FC236}">
                <a16:creationId xmlns:a16="http://schemas.microsoft.com/office/drawing/2014/main" id="{00BB4475-BC39-4363-85B0-667F594B8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5948" y="5724000"/>
            <a:ext cx="1473200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400" dirty="0">
                <a:solidFill>
                  <a:srgbClr val="7F7F7F"/>
                </a:solidFill>
                <a:latin typeface="Calibri" panose="020F0502020204030204" pitchFamily="34" charset="0"/>
              </a:rPr>
              <a:t>YTD </a:t>
            </a:r>
          </a:p>
        </p:txBody>
      </p:sp>
    </p:spTree>
    <p:extLst>
      <p:ext uri="{BB962C8B-B14F-4D97-AF65-F5344CB8AC3E}">
        <p14:creationId xmlns:p14="http://schemas.microsoft.com/office/powerpoint/2010/main" val="3726341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848044-6D7E-4819-BAD4-F73A2C16B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50025"/>
            <a:ext cx="2743200" cy="365125"/>
          </a:xfrm>
        </p:spPr>
        <p:txBody>
          <a:bodyPr/>
          <a:lstStyle/>
          <a:p>
            <a:fld id="{56A10886-9CBA-4E14-9AC0-5CD4A326EFF1}" type="slidenum">
              <a:rPr lang="en-US" sz="900" smtClean="0"/>
              <a:pPr/>
              <a:t>6</a:t>
            </a:fld>
            <a:endParaRPr lang="en-US" sz="900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0B76EA3B-B871-4B8F-8C74-E5F72A0872E6}"/>
              </a:ext>
            </a:extLst>
          </p:cNvPr>
          <p:cNvSpPr txBox="1">
            <a:spLocks/>
          </p:cNvSpPr>
          <p:nvPr/>
        </p:nvSpPr>
        <p:spPr>
          <a:xfrm>
            <a:off x="9448800" y="655002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/>
          </a:p>
        </p:txBody>
      </p:sp>
      <p:sp>
        <p:nvSpPr>
          <p:cNvPr id="38" name="Title 12">
            <a:extLst>
              <a:ext uri="{FF2B5EF4-FFF2-40B4-BE49-F238E27FC236}">
                <a16:creationId xmlns:a16="http://schemas.microsoft.com/office/drawing/2014/main" id="{79A393DD-E742-48AC-9F36-A3D208026A56}"/>
              </a:ext>
            </a:extLst>
          </p:cNvPr>
          <p:cNvSpPr txBox="1">
            <a:spLocks/>
          </p:cNvSpPr>
          <p:nvPr/>
        </p:nvSpPr>
        <p:spPr>
          <a:xfrm>
            <a:off x="838200" y="15592"/>
            <a:ext cx="10515600" cy="115369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New Business (Individual Health)</a:t>
            </a:r>
            <a:br>
              <a:rPr lang="en-US" b="1" dirty="0"/>
            </a:br>
            <a:r>
              <a:rPr lang="en-US" sz="2400" b="1" dirty="0">
                <a:solidFill>
                  <a:srgbClr val="7F7F7F"/>
                </a:solidFill>
              </a:rPr>
              <a:t>Total Premium</a:t>
            </a:r>
          </a:p>
        </p:txBody>
      </p:sp>
      <p:graphicFrame>
        <p:nvGraphicFramePr>
          <p:cNvPr id="6" name="Group 438">
            <a:extLst>
              <a:ext uri="{FF2B5EF4-FFF2-40B4-BE49-F238E27FC236}">
                <a16:creationId xmlns:a16="http://schemas.microsoft.com/office/drawing/2014/main" id="{3C60C6F0-C2AB-4085-A70E-6047F7B35E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624809"/>
              </p:ext>
            </p:extLst>
          </p:nvPr>
        </p:nvGraphicFramePr>
        <p:xfrm>
          <a:off x="683047" y="1169291"/>
          <a:ext cx="9032760" cy="1875708"/>
        </p:xfrm>
        <a:graphic>
          <a:graphicData uri="http://schemas.openxmlformats.org/drawingml/2006/table">
            <a:tbl>
              <a:tblPr/>
              <a:tblGrid>
                <a:gridCol w="1930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38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55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66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09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45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709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33343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SG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A32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SG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YTD Q3’21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A32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SG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YTD Q3’22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A32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SG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Q3’21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A32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SG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Q3’22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A32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change from corresponding period in 2021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A32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642">
                <a:tc v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YTD Q3’22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A32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Q3’22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A3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507">
                <a:tc>
                  <a:txBody>
                    <a:bodyPr/>
                    <a:lstStyle/>
                    <a:p>
                      <a:pPr algn="l" rtl="0" fontAlgn="ctr"/>
                      <a:r>
                        <a:rPr lang="en-SG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 and Riders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$220.8m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$216.2m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$76.1m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$86.0m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-2.1%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789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 Medical Plans and Riders</a:t>
                      </a:r>
                    </a:p>
                  </a:txBody>
                  <a:tcPr marL="6350" marR="6350" marT="635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$47.4m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$39.6m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$15.3m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$13.9m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-16.5%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-9.6%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0317">
                <a:tc>
                  <a:txBody>
                    <a:bodyPr/>
                    <a:lstStyle/>
                    <a:p>
                      <a:pPr algn="l" rtl="0" fontAlgn="ctr"/>
                      <a:r>
                        <a:rPr lang="en-SG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$268.2m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$255.8m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$91.4m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$99.9m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-4.6%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Object 2">
            <a:extLst>
              <a:ext uri="{FF2B5EF4-FFF2-40B4-BE49-F238E27FC236}">
                <a16:creationId xmlns:a16="http://schemas.microsoft.com/office/drawing/2014/main" id="{132F755D-57AD-4A36-8EEA-2CF303984D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5572529"/>
              </p:ext>
            </p:extLst>
          </p:nvPr>
        </p:nvGraphicFramePr>
        <p:xfrm>
          <a:off x="1589088" y="3284538"/>
          <a:ext cx="6870700" cy="318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804064" imgH="3606756" progId="Excel.Sheet.8">
                  <p:embed/>
                </p:oleObj>
              </mc:Choice>
              <mc:Fallback>
                <p:oleObj name="Worksheet" r:id="rId2" imgW="7804064" imgH="3606756" progId="Excel.Sheet.8">
                  <p:embed/>
                  <p:pic>
                    <p:nvPicPr>
                      <p:cNvPr id="8" name="Object 2">
                        <a:extLst>
                          <a:ext uri="{FF2B5EF4-FFF2-40B4-BE49-F238E27FC236}">
                            <a16:creationId xmlns:a16="http://schemas.microsoft.com/office/drawing/2014/main" id="{132F755D-57AD-4A36-8EEA-2CF303984D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088" y="3284538"/>
                        <a:ext cx="6870700" cy="3182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10">
            <a:extLst>
              <a:ext uri="{FF2B5EF4-FFF2-40B4-BE49-F238E27FC236}">
                <a16:creationId xmlns:a16="http://schemas.microsoft.com/office/drawing/2014/main" id="{B5A9A4A5-4838-4433-A9DC-976736052F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3012" y="4669711"/>
            <a:ext cx="2162432" cy="785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marL="88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900" dirty="0">
                <a:latin typeface="Calibri" panose="020F0502020204030204" pitchFamily="34" charset="0"/>
              </a:rPr>
              <a:t>New business premium refers to the premium due to the new business sold in the year, as well as incremental premiums from any repricing of plans and change in age-band of the insureds.</a:t>
            </a:r>
          </a:p>
        </p:txBody>
      </p:sp>
      <p:sp>
        <p:nvSpPr>
          <p:cNvPr id="10" name="Text Box 12">
            <a:extLst>
              <a:ext uri="{FF2B5EF4-FFF2-40B4-BE49-F238E27FC236}">
                <a16:creationId xmlns:a16="http://schemas.microsoft.com/office/drawing/2014/main" id="{20F9AC71-6D4F-4A56-8D35-2EE1DE48C9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7636" y="3315886"/>
            <a:ext cx="822325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400" dirty="0"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$million</a:t>
            </a: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1547BE41-34D1-493F-A9B4-C15484DD1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9506" y="4419936"/>
            <a:ext cx="849334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600" b="1" i="1" dirty="0">
                <a:solidFill>
                  <a:srgbClr val="464646"/>
                </a:solidFill>
                <a:latin typeface="Calibri" panose="020F0502020204030204" pitchFamily="34" charset="0"/>
              </a:rPr>
              <a:t>82.9</a:t>
            </a:r>
            <a:endParaRPr lang="en-US" altLang="en-US" sz="1600" b="1" i="1" baseline="30000" dirty="0">
              <a:solidFill>
                <a:srgbClr val="464646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047DD0EC-0D5C-4838-B030-B066409946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6150" y="4330645"/>
            <a:ext cx="1025177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600" b="1" i="1" dirty="0">
                <a:solidFill>
                  <a:srgbClr val="464646"/>
                </a:solidFill>
                <a:latin typeface="Calibri" panose="020F0502020204030204" pitchFamily="34" charset="0"/>
              </a:rPr>
              <a:t>91.4</a:t>
            </a:r>
            <a:endParaRPr lang="en-US" altLang="en-US" sz="1600" b="1" i="1" baseline="30000" dirty="0">
              <a:solidFill>
                <a:srgbClr val="464646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10202310-1782-4C01-A334-BD8B7A59A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8116" y="4252019"/>
            <a:ext cx="1025177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600" b="1" i="1" dirty="0">
                <a:solidFill>
                  <a:srgbClr val="464646"/>
                </a:solidFill>
                <a:latin typeface="Calibri" panose="020F0502020204030204" pitchFamily="34" charset="0"/>
              </a:rPr>
              <a:t>96.3</a:t>
            </a:r>
            <a:endParaRPr lang="en-US" altLang="en-US" sz="1600" b="1" i="1" baseline="30000" dirty="0">
              <a:solidFill>
                <a:srgbClr val="464646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Text Box 7">
            <a:extLst>
              <a:ext uri="{FF2B5EF4-FFF2-40B4-BE49-F238E27FC236}">
                <a16:creationId xmlns:a16="http://schemas.microsoft.com/office/drawing/2014/main" id="{C419BB14-32FD-4F44-86F5-3DA586EFB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5908" y="4457485"/>
            <a:ext cx="1025177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600" b="1" i="1" dirty="0">
                <a:solidFill>
                  <a:srgbClr val="464646"/>
                </a:solidFill>
                <a:latin typeface="Calibri" panose="020F0502020204030204" pitchFamily="34" charset="0"/>
              </a:rPr>
              <a:t>81.8</a:t>
            </a:r>
            <a:endParaRPr lang="en-US" altLang="en-US" sz="1600" b="1" i="1" baseline="30000" dirty="0">
              <a:solidFill>
                <a:srgbClr val="464646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Text Box 3">
            <a:extLst>
              <a:ext uri="{FF2B5EF4-FFF2-40B4-BE49-F238E27FC236}">
                <a16:creationId xmlns:a16="http://schemas.microsoft.com/office/drawing/2014/main" id="{15ACB153-038F-41AB-B829-D845170440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2794" y="5246569"/>
            <a:ext cx="1109663" cy="262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>
                <a:schemeClr val="accent2"/>
              </a:buClr>
            </a:pPr>
            <a:r>
              <a:rPr lang="en-US" altLang="en-US" sz="1100" b="1" dirty="0">
                <a:solidFill>
                  <a:schemeClr val="accent1"/>
                </a:solidFill>
                <a:latin typeface="Calibri" panose="020F0502020204030204" pitchFamily="34" charset="0"/>
              </a:rPr>
              <a:t>IP and Riders</a:t>
            </a:r>
          </a:p>
        </p:txBody>
      </p:sp>
      <p:sp>
        <p:nvSpPr>
          <p:cNvPr id="19" name="Text Box 4">
            <a:extLst>
              <a:ext uri="{FF2B5EF4-FFF2-40B4-BE49-F238E27FC236}">
                <a16:creationId xmlns:a16="http://schemas.microsoft.com/office/drawing/2014/main" id="{EAC37273-1F5A-4CB7-A50D-D30B3347D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2794" y="4459709"/>
            <a:ext cx="1414463" cy="43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>
                <a:schemeClr val="accent2"/>
              </a:buClr>
            </a:pPr>
            <a:r>
              <a:rPr lang="en-US" altLang="en-US" sz="1100" b="1" dirty="0">
                <a:solidFill>
                  <a:srgbClr val="FFCC00"/>
                </a:solidFill>
                <a:latin typeface="Calibri" panose="020F0502020204030204" pitchFamily="34" charset="0"/>
              </a:rPr>
              <a:t>Other Medical Plans and Riders</a:t>
            </a:r>
          </a:p>
        </p:txBody>
      </p:sp>
      <p:sp>
        <p:nvSpPr>
          <p:cNvPr id="21" name="Text Box 7">
            <a:extLst>
              <a:ext uri="{FF2B5EF4-FFF2-40B4-BE49-F238E27FC236}">
                <a16:creationId xmlns:a16="http://schemas.microsoft.com/office/drawing/2014/main" id="{5C580759-32F1-48A5-ACFD-5DB7037B4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3718" y="4295581"/>
            <a:ext cx="646112" cy="331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550" b="1" i="1" dirty="0">
                <a:solidFill>
                  <a:srgbClr val="464646"/>
                </a:solidFill>
                <a:latin typeface="Calibri" panose="020F0502020204030204" pitchFamily="34" charset="0"/>
              </a:rPr>
              <a:t>92.0</a:t>
            </a:r>
            <a:endParaRPr lang="en-US" altLang="en-US" sz="1550" b="1" i="1" baseline="30000" dirty="0">
              <a:solidFill>
                <a:srgbClr val="464646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Text Box 7">
            <a:extLst>
              <a:ext uri="{FF2B5EF4-FFF2-40B4-BE49-F238E27FC236}">
                <a16:creationId xmlns:a16="http://schemas.microsoft.com/office/drawing/2014/main" id="{6D967C68-2B18-4438-8E82-343FA73E79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9570" y="4589534"/>
            <a:ext cx="845209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600" b="1" i="1" dirty="0">
                <a:solidFill>
                  <a:srgbClr val="464646"/>
                </a:solidFill>
                <a:latin typeface="Calibri" panose="020F0502020204030204" pitchFamily="34" charset="0"/>
              </a:rPr>
              <a:t>73.0</a:t>
            </a:r>
            <a:endParaRPr lang="en-US" altLang="en-US" sz="1600" b="1" i="1" baseline="30000" dirty="0">
              <a:solidFill>
                <a:srgbClr val="464646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 Box 7">
            <a:extLst>
              <a:ext uri="{FF2B5EF4-FFF2-40B4-BE49-F238E27FC236}">
                <a16:creationId xmlns:a16="http://schemas.microsoft.com/office/drawing/2014/main" id="{F456D79E-693D-6C89-B521-9D1E614EB3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498" y="4161047"/>
            <a:ext cx="845209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600" b="1" i="1" dirty="0">
                <a:solidFill>
                  <a:srgbClr val="464646"/>
                </a:solidFill>
                <a:latin typeface="Calibri" panose="020F0502020204030204" pitchFamily="34" charset="0"/>
              </a:rPr>
              <a:t>99.9</a:t>
            </a:r>
            <a:endParaRPr lang="en-US" altLang="en-US" sz="1600" b="1" i="1" baseline="30000" dirty="0">
              <a:solidFill>
                <a:srgbClr val="464646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120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1951169"/>
              </p:ext>
            </p:extLst>
          </p:nvPr>
        </p:nvGraphicFramePr>
        <p:xfrm>
          <a:off x="1194808" y="2294866"/>
          <a:ext cx="3481388" cy="2566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3378249" imgH="2514468" progId="Excel.Sheet.8">
                  <p:embed/>
                </p:oleObj>
              </mc:Choice>
              <mc:Fallback>
                <p:oleObj name="Worksheet" r:id="rId2" imgW="3378249" imgH="2514468" progId="Excel.Sheet.8">
                  <p:embed/>
                  <p:pic>
                    <p:nvPicPr>
                      <p:cNvPr id="8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4808" y="2294866"/>
                        <a:ext cx="3481388" cy="2566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>
            <a:extLst>
              <a:ext uri="{FF2B5EF4-FFF2-40B4-BE49-F238E27FC236}">
                <a16:creationId xmlns:a16="http://schemas.microsoft.com/office/drawing/2014/main" id="{686C07C4-DBEB-4B9C-B029-E243AF177D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4353279"/>
              </p:ext>
            </p:extLst>
          </p:nvPr>
        </p:nvGraphicFramePr>
        <p:xfrm>
          <a:off x="2692400" y="4516438"/>
          <a:ext cx="5980113" cy="200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4895739" imgH="1663656" progId="Excel.Sheet.8">
                  <p:embed/>
                </p:oleObj>
              </mc:Choice>
              <mc:Fallback>
                <p:oleObj name="Worksheet" r:id="rId4" imgW="4895739" imgH="1663656" progId="Excel.Sheet.8">
                  <p:embed/>
                  <p:pic>
                    <p:nvPicPr>
                      <p:cNvPr id="45" name="Object 44">
                        <a:extLst>
                          <a:ext uri="{FF2B5EF4-FFF2-40B4-BE49-F238E27FC236}">
                            <a16:creationId xmlns:a16="http://schemas.microsoft.com/office/drawing/2014/main" id="{686C07C4-DBEB-4B9C-B029-E243AF177D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2400" y="4516438"/>
                        <a:ext cx="5980113" cy="200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4">
            <a:extLst>
              <a:ext uri="{FF2B5EF4-FFF2-40B4-BE49-F238E27FC236}">
                <a16:creationId xmlns:a16="http://schemas.microsoft.com/office/drawing/2014/main" id="{830C89B8-F135-4EA2-8388-2D4DCBDFF1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8161923"/>
              </p:ext>
            </p:extLst>
          </p:nvPr>
        </p:nvGraphicFramePr>
        <p:xfrm>
          <a:off x="6983413" y="2192338"/>
          <a:ext cx="3165475" cy="188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3060626" imgH="1822494" progId="Excel.Sheet.8">
                  <p:embed/>
                </p:oleObj>
              </mc:Choice>
              <mc:Fallback>
                <p:oleObj name="Worksheet" r:id="rId6" imgW="3060626" imgH="1822494" progId="Excel.Sheet.8">
                  <p:embed/>
                  <p:pic>
                    <p:nvPicPr>
                      <p:cNvPr id="50" name="Object 44">
                        <a:extLst>
                          <a:ext uri="{FF2B5EF4-FFF2-40B4-BE49-F238E27FC236}">
                            <a16:creationId xmlns:a16="http://schemas.microsoft.com/office/drawing/2014/main" id="{830C89B8-F135-4EA2-8388-2D4DCBDFF1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3413" y="2192338"/>
                        <a:ext cx="3165475" cy="188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44">
            <a:extLst>
              <a:ext uri="{FF2B5EF4-FFF2-40B4-BE49-F238E27FC236}">
                <a16:creationId xmlns:a16="http://schemas.microsoft.com/office/drawing/2014/main" id="{45DBB2A6-B3D1-4938-93E3-38E1305952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5638759"/>
              </p:ext>
            </p:extLst>
          </p:nvPr>
        </p:nvGraphicFramePr>
        <p:xfrm>
          <a:off x="6742113" y="4517936"/>
          <a:ext cx="3559175" cy="188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3079565" imgH="1625703" progId="Excel.Sheet.8">
                  <p:embed/>
                </p:oleObj>
              </mc:Choice>
              <mc:Fallback>
                <p:oleObj name="Worksheet" r:id="rId8" imgW="3079565" imgH="1625703" progId="Excel.Sheet.8">
                  <p:embed/>
                  <p:pic>
                    <p:nvPicPr>
                      <p:cNvPr id="51" name="Object 44">
                        <a:extLst>
                          <a:ext uri="{FF2B5EF4-FFF2-40B4-BE49-F238E27FC236}">
                            <a16:creationId xmlns:a16="http://schemas.microsoft.com/office/drawing/2014/main" id="{45DBB2A6-B3D1-4938-93E3-38E1305952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2113" y="4517936"/>
                        <a:ext cx="3559175" cy="1884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0947"/>
            <a:ext cx="10515600" cy="1153699"/>
          </a:xfrm>
        </p:spPr>
        <p:txBody>
          <a:bodyPr>
            <a:normAutofit/>
          </a:bodyPr>
          <a:lstStyle/>
          <a:p>
            <a:r>
              <a:rPr lang="en-US" sz="3200" b="1" dirty="0"/>
              <a:t>In-Force Business (Individual Health)</a:t>
            </a:r>
            <a:br>
              <a:rPr lang="en-US" b="1" dirty="0"/>
            </a:br>
            <a:r>
              <a:rPr lang="en-US" sz="2400" b="1" dirty="0">
                <a:solidFill>
                  <a:srgbClr val="7F7F7F"/>
                </a:solidFill>
              </a:rPr>
              <a:t>Number of Lives Covered and Total Premium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48803" y="6606429"/>
            <a:ext cx="2743200" cy="2310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A10886-9CBA-4E14-9AC0-5CD4A326EFF1}" type="slidenum">
              <a:rPr lang="en-US" sz="900" smtClean="0"/>
              <a:pPr/>
              <a:t>7</a:t>
            </a:fld>
            <a:endParaRPr lang="en-US" sz="900" dirty="0"/>
          </a:p>
        </p:txBody>
      </p:sp>
      <p:graphicFrame>
        <p:nvGraphicFramePr>
          <p:cNvPr id="6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4171273"/>
              </p:ext>
            </p:extLst>
          </p:nvPr>
        </p:nvGraphicFramePr>
        <p:xfrm>
          <a:off x="4164013" y="2197100"/>
          <a:ext cx="3171825" cy="192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10" imgW="3066939" imgH="1854038" progId="Excel.Sheet.8">
                  <p:embed/>
                </p:oleObj>
              </mc:Choice>
              <mc:Fallback>
                <p:oleObj name="Worksheet" r:id="rId10" imgW="3066939" imgH="1854038" progId="Excel.Sheet.8">
                  <p:embed/>
                  <p:pic>
                    <p:nvPicPr>
                      <p:cNvPr id="6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4013" y="2197100"/>
                        <a:ext cx="3171825" cy="192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3709034"/>
              </p:ext>
            </p:extLst>
          </p:nvPr>
        </p:nvGraphicFramePr>
        <p:xfrm>
          <a:off x="1190625" y="4621213"/>
          <a:ext cx="3406775" cy="2443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12" imgW="3308412" imgH="2393957" progId="Excel.Sheet.8">
                  <p:embed/>
                </p:oleObj>
              </mc:Choice>
              <mc:Fallback>
                <p:oleObj name="Worksheet" r:id="rId12" imgW="3308412" imgH="2393957" progId="Excel.Sheet.8">
                  <p:embed/>
                  <p:pic>
                    <p:nvPicPr>
                      <p:cNvPr id="1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0625" y="4621213"/>
                        <a:ext cx="3406775" cy="2443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0206178" y="4934565"/>
            <a:ext cx="1995233" cy="785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rgbClr val="333399"/>
              </a:buClr>
            </a:pPr>
            <a:r>
              <a:rPr lang="en-US" altLang="en-US" sz="900" dirty="0">
                <a:solidFill>
                  <a:srgbClr val="000000"/>
                </a:solidFill>
                <a:latin typeface="Calibri" panose="020F0502020204030204" pitchFamily="34" charset="0"/>
              </a:rPr>
              <a:t>In-force business premium refers to the total annual premium for policies that are currently being insured, which includes both the policies sold in the year, and also in the past. </a:t>
            </a:r>
          </a:p>
        </p:txBody>
      </p:sp>
      <p:sp>
        <p:nvSpPr>
          <p:cNvPr id="12" name="Text Box 30"/>
          <p:cNvSpPr txBox="1">
            <a:spLocks noChangeArrowheads="1"/>
          </p:cNvSpPr>
          <p:nvPr/>
        </p:nvSpPr>
        <p:spPr bwMode="auto">
          <a:xfrm>
            <a:off x="4015158" y="1807937"/>
            <a:ext cx="3636264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 u="sng" dirty="0">
                <a:latin typeface="Calibri" panose="020F0502020204030204" pitchFamily="34" charset="0"/>
              </a:rPr>
              <a:t>No. of Lives Covered</a:t>
            </a:r>
            <a:endParaRPr lang="en-US" altLang="en-US" sz="2000" b="1" u="sng" dirty="0">
              <a:latin typeface="Calibri" panose="020F0502020204030204" pitchFamily="34" charset="0"/>
            </a:endParaRPr>
          </a:p>
        </p:txBody>
      </p:sp>
      <p:sp>
        <p:nvSpPr>
          <p:cNvPr id="13" name="Text Box 30"/>
          <p:cNvSpPr txBox="1">
            <a:spLocks noChangeArrowheads="1"/>
          </p:cNvSpPr>
          <p:nvPr/>
        </p:nvSpPr>
        <p:spPr bwMode="auto">
          <a:xfrm>
            <a:off x="4632084" y="4139353"/>
            <a:ext cx="2438400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 u="sng" dirty="0">
                <a:latin typeface="Calibri" panose="020F0502020204030204" pitchFamily="34" charset="0"/>
              </a:rPr>
              <a:t>Total Premium</a:t>
            </a:r>
          </a:p>
        </p:txBody>
      </p:sp>
      <p:sp>
        <p:nvSpPr>
          <p:cNvPr id="16" name="Text Box 63"/>
          <p:cNvSpPr txBox="1">
            <a:spLocks noChangeArrowheads="1"/>
          </p:cNvSpPr>
          <p:nvPr/>
        </p:nvSpPr>
        <p:spPr bwMode="auto">
          <a:xfrm>
            <a:off x="3647986" y="4764365"/>
            <a:ext cx="769441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600" b="1" dirty="0">
                <a:solidFill>
                  <a:srgbClr val="464646"/>
                </a:solidFill>
                <a:latin typeface="Calibri" panose="020F0502020204030204" pitchFamily="34" charset="0"/>
              </a:rPr>
              <a:t>$228m</a:t>
            </a:r>
          </a:p>
        </p:txBody>
      </p:sp>
      <p:sp>
        <p:nvSpPr>
          <p:cNvPr id="17" name="Text Box 64"/>
          <p:cNvSpPr txBox="1">
            <a:spLocks noChangeArrowheads="1"/>
          </p:cNvSpPr>
          <p:nvPr/>
        </p:nvSpPr>
        <p:spPr bwMode="auto">
          <a:xfrm>
            <a:off x="1856538" y="5747579"/>
            <a:ext cx="926536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600" b="1" dirty="0">
                <a:solidFill>
                  <a:srgbClr val="464646"/>
                </a:solidFill>
                <a:latin typeface="Calibri" panose="020F0502020204030204" pitchFamily="34" charset="0"/>
              </a:rPr>
              <a:t>$2,255m</a:t>
            </a: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5440688" y="1401673"/>
            <a:ext cx="873637" cy="43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2200" dirty="0">
                <a:solidFill>
                  <a:srgbClr val="464646"/>
                </a:solidFill>
                <a:latin typeface="Calibri" panose="020F0502020204030204" pitchFamily="34" charset="0"/>
              </a:rPr>
              <a:t>Q3’21</a:t>
            </a:r>
          </a:p>
        </p:txBody>
      </p:sp>
      <p:sp>
        <p:nvSpPr>
          <p:cNvPr id="22" name="Text Box 23"/>
          <p:cNvSpPr txBox="1">
            <a:spLocks noChangeArrowheads="1"/>
          </p:cNvSpPr>
          <p:nvPr/>
        </p:nvSpPr>
        <p:spPr bwMode="auto">
          <a:xfrm>
            <a:off x="2485433" y="1400875"/>
            <a:ext cx="937757" cy="43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2200" dirty="0">
                <a:solidFill>
                  <a:srgbClr val="464646"/>
                </a:solidFill>
                <a:latin typeface="Calibri" panose="020F0502020204030204" pitchFamily="34" charset="0"/>
              </a:rPr>
              <a:t> Q3’20</a:t>
            </a:r>
          </a:p>
        </p:txBody>
      </p:sp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2354303" y="4458313"/>
            <a:ext cx="1295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2000" b="1" dirty="0">
                <a:solidFill>
                  <a:srgbClr val="464646"/>
                </a:solidFill>
                <a:latin typeface="Calibri" panose="020F0502020204030204" pitchFamily="34" charset="0"/>
              </a:rPr>
              <a:t>($2,483m)</a:t>
            </a:r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950872" y="1405164"/>
            <a:ext cx="795795" cy="416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2100" dirty="0">
                <a:solidFill>
                  <a:srgbClr val="464646"/>
                </a:solidFill>
                <a:latin typeface="Calibri" panose="020F0502020204030204" pitchFamily="34" charset="0"/>
              </a:rPr>
              <a:t>As at:</a:t>
            </a:r>
          </a:p>
        </p:txBody>
      </p:sp>
      <p:sp>
        <p:nvSpPr>
          <p:cNvPr id="27" name="Text Box 59"/>
          <p:cNvSpPr txBox="1">
            <a:spLocks noChangeArrowheads="1"/>
          </p:cNvSpPr>
          <p:nvPr/>
        </p:nvSpPr>
        <p:spPr bwMode="auto">
          <a:xfrm>
            <a:off x="6471364" y="2457369"/>
            <a:ext cx="7635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600" b="1" dirty="0">
                <a:solidFill>
                  <a:srgbClr val="464646"/>
                </a:solidFill>
                <a:latin typeface="Calibri" panose="020F0502020204030204" pitchFamily="34" charset="0"/>
              </a:rPr>
              <a:t>0.30m</a:t>
            </a:r>
          </a:p>
        </p:txBody>
      </p:sp>
      <p:sp>
        <p:nvSpPr>
          <p:cNvPr id="28" name="Text Box 60"/>
          <p:cNvSpPr txBox="1">
            <a:spLocks noChangeArrowheads="1"/>
          </p:cNvSpPr>
          <p:nvPr/>
        </p:nvSpPr>
        <p:spPr bwMode="auto">
          <a:xfrm>
            <a:off x="4732918" y="3397082"/>
            <a:ext cx="719749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600" b="1" dirty="0">
                <a:solidFill>
                  <a:srgbClr val="464646"/>
                </a:solidFill>
                <a:latin typeface="Calibri" panose="020F0502020204030204" pitchFamily="34" charset="0"/>
              </a:rPr>
              <a:t>2.84m</a:t>
            </a:r>
          </a:p>
        </p:txBody>
      </p:sp>
      <p:sp>
        <p:nvSpPr>
          <p:cNvPr id="29" name="Text Box 63"/>
          <p:cNvSpPr txBox="1">
            <a:spLocks noChangeArrowheads="1"/>
          </p:cNvSpPr>
          <p:nvPr/>
        </p:nvSpPr>
        <p:spPr bwMode="auto">
          <a:xfrm>
            <a:off x="3547663" y="2442455"/>
            <a:ext cx="719749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600" b="1" dirty="0">
                <a:solidFill>
                  <a:srgbClr val="464646"/>
                </a:solidFill>
                <a:latin typeface="Calibri" panose="020F0502020204030204" pitchFamily="34" charset="0"/>
              </a:rPr>
              <a:t>0.30m</a:t>
            </a:r>
          </a:p>
        </p:txBody>
      </p:sp>
      <p:sp>
        <p:nvSpPr>
          <p:cNvPr id="30" name="Text Box 64"/>
          <p:cNvSpPr txBox="1">
            <a:spLocks noChangeArrowheads="1"/>
          </p:cNvSpPr>
          <p:nvPr/>
        </p:nvSpPr>
        <p:spPr bwMode="auto">
          <a:xfrm>
            <a:off x="2081233" y="3437732"/>
            <a:ext cx="719749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600" b="1" dirty="0">
                <a:solidFill>
                  <a:srgbClr val="464646"/>
                </a:solidFill>
                <a:latin typeface="Calibri" panose="020F0502020204030204" pitchFamily="34" charset="0"/>
              </a:rPr>
              <a:t>2.81m</a:t>
            </a:r>
          </a:p>
        </p:txBody>
      </p:sp>
      <p:sp>
        <p:nvSpPr>
          <p:cNvPr id="33" name="Text Box 10"/>
          <p:cNvSpPr txBox="1">
            <a:spLocks noChangeArrowheads="1"/>
          </p:cNvSpPr>
          <p:nvPr/>
        </p:nvSpPr>
        <p:spPr bwMode="auto">
          <a:xfrm>
            <a:off x="5191007" y="2115883"/>
            <a:ext cx="1295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2000" b="1" dirty="0">
                <a:solidFill>
                  <a:srgbClr val="464646"/>
                </a:solidFill>
                <a:latin typeface="Calibri" panose="020F0502020204030204" pitchFamily="34" charset="0"/>
              </a:rPr>
              <a:t>(3.14m)</a:t>
            </a:r>
          </a:p>
        </p:txBody>
      </p:sp>
      <p:sp>
        <p:nvSpPr>
          <p:cNvPr id="35" name="Text Box 26"/>
          <p:cNvSpPr txBox="1">
            <a:spLocks noChangeArrowheads="1"/>
          </p:cNvSpPr>
          <p:nvPr/>
        </p:nvSpPr>
        <p:spPr bwMode="auto">
          <a:xfrm>
            <a:off x="2382985" y="2116781"/>
            <a:ext cx="1295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2000" b="1" dirty="0">
                <a:solidFill>
                  <a:srgbClr val="464646"/>
                </a:solidFill>
                <a:latin typeface="Calibri" panose="020F0502020204030204" pitchFamily="34" charset="0"/>
              </a:rPr>
              <a:t>(3.11m)</a:t>
            </a:r>
          </a:p>
        </p:txBody>
      </p:sp>
      <p:sp>
        <p:nvSpPr>
          <p:cNvPr id="42" name="Text Box 59">
            <a:extLst>
              <a:ext uri="{FF2B5EF4-FFF2-40B4-BE49-F238E27FC236}">
                <a16:creationId xmlns:a16="http://schemas.microsoft.com/office/drawing/2014/main" id="{768FFF21-49C8-455A-A555-6D2855B937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6410" y="4740795"/>
            <a:ext cx="7635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600" b="1" dirty="0">
                <a:solidFill>
                  <a:srgbClr val="464646"/>
                </a:solidFill>
                <a:latin typeface="Calibri" panose="020F0502020204030204" pitchFamily="34" charset="0"/>
              </a:rPr>
              <a:t>$254m</a:t>
            </a:r>
          </a:p>
        </p:txBody>
      </p:sp>
      <p:sp>
        <p:nvSpPr>
          <p:cNvPr id="43" name="Text Box 60">
            <a:extLst>
              <a:ext uri="{FF2B5EF4-FFF2-40B4-BE49-F238E27FC236}">
                <a16:creationId xmlns:a16="http://schemas.microsoft.com/office/drawing/2014/main" id="{3EC6381A-52E6-4CA7-AD6F-230A2412FD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0070" y="5747579"/>
            <a:ext cx="926536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600" b="1" dirty="0">
                <a:solidFill>
                  <a:srgbClr val="464646"/>
                </a:solidFill>
                <a:latin typeface="Calibri" panose="020F0502020204030204" pitchFamily="34" charset="0"/>
              </a:rPr>
              <a:t>$2,286m</a:t>
            </a:r>
          </a:p>
        </p:txBody>
      </p:sp>
      <p:sp>
        <p:nvSpPr>
          <p:cNvPr id="44" name="Text Box 10">
            <a:extLst>
              <a:ext uri="{FF2B5EF4-FFF2-40B4-BE49-F238E27FC236}">
                <a16:creationId xmlns:a16="http://schemas.microsoft.com/office/drawing/2014/main" id="{892040AB-E4EA-4FE4-B171-4A825FEF90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9807" y="4448262"/>
            <a:ext cx="1295400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2000" b="1" dirty="0">
                <a:solidFill>
                  <a:srgbClr val="464646"/>
                </a:solidFill>
                <a:latin typeface="Calibri" panose="020F0502020204030204" pitchFamily="34" charset="0"/>
              </a:rPr>
              <a:t>($2,540m)</a:t>
            </a:r>
          </a:p>
        </p:txBody>
      </p:sp>
      <p:sp>
        <p:nvSpPr>
          <p:cNvPr id="46" name="Text Box 59">
            <a:extLst>
              <a:ext uri="{FF2B5EF4-FFF2-40B4-BE49-F238E27FC236}">
                <a16:creationId xmlns:a16="http://schemas.microsoft.com/office/drawing/2014/main" id="{D5D7A941-D6D1-41D2-991D-2AA5163769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5761" y="2422521"/>
            <a:ext cx="7635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600" b="1" dirty="0">
                <a:solidFill>
                  <a:srgbClr val="464646"/>
                </a:solidFill>
                <a:latin typeface="Calibri" panose="020F0502020204030204" pitchFamily="34" charset="0"/>
              </a:rPr>
              <a:t>0.30m</a:t>
            </a:r>
          </a:p>
        </p:txBody>
      </p:sp>
      <p:sp>
        <p:nvSpPr>
          <p:cNvPr id="47" name="Text Box 10">
            <a:extLst>
              <a:ext uri="{FF2B5EF4-FFF2-40B4-BE49-F238E27FC236}">
                <a16:creationId xmlns:a16="http://schemas.microsoft.com/office/drawing/2014/main" id="{8E89B5F2-EBE1-4F73-91D4-0389C23594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8320" y="2110979"/>
            <a:ext cx="1295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2000" b="1" dirty="0">
                <a:solidFill>
                  <a:srgbClr val="464646"/>
                </a:solidFill>
                <a:latin typeface="Calibri" panose="020F0502020204030204" pitchFamily="34" charset="0"/>
              </a:rPr>
              <a:t>(3.18m)</a:t>
            </a:r>
          </a:p>
        </p:txBody>
      </p:sp>
      <p:sp>
        <p:nvSpPr>
          <p:cNvPr id="48" name="Text Box 59">
            <a:extLst>
              <a:ext uri="{FF2B5EF4-FFF2-40B4-BE49-F238E27FC236}">
                <a16:creationId xmlns:a16="http://schemas.microsoft.com/office/drawing/2014/main" id="{488A24F2-521D-4079-8AC1-9DD445F65F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4117" y="4724313"/>
            <a:ext cx="835506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600" b="1" dirty="0">
                <a:solidFill>
                  <a:srgbClr val="464646"/>
                </a:solidFill>
                <a:latin typeface="Calibri" panose="020F0502020204030204" pitchFamily="34" charset="0"/>
              </a:rPr>
              <a:t>$262m</a:t>
            </a:r>
          </a:p>
        </p:txBody>
      </p:sp>
      <p:sp>
        <p:nvSpPr>
          <p:cNvPr id="49" name="Text Box 10">
            <a:extLst>
              <a:ext uri="{FF2B5EF4-FFF2-40B4-BE49-F238E27FC236}">
                <a16:creationId xmlns:a16="http://schemas.microsoft.com/office/drawing/2014/main" id="{04AFA1CA-5ECF-4A93-AB9C-D10491C86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6036" y="4449925"/>
            <a:ext cx="1295400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2000" b="1" dirty="0">
                <a:solidFill>
                  <a:srgbClr val="464646"/>
                </a:solidFill>
                <a:latin typeface="Calibri" panose="020F0502020204030204" pitchFamily="34" charset="0"/>
              </a:rPr>
              <a:t>($2,723m)</a:t>
            </a:r>
          </a:p>
        </p:txBody>
      </p:sp>
      <p:sp>
        <p:nvSpPr>
          <p:cNvPr id="52" name="Text Box 60">
            <a:extLst>
              <a:ext uri="{FF2B5EF4-FFF2-40B4-BE49-F238E27FC236}">
                <a16:creationId xmlns:a16="http://schemas.microsoft.com/office/drawing/2014/main" id="{CE18A787-341E-4309-BB26-AB8DE03A05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8701" y="5685956"/>
            <a:ext cx="978301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600" b="1" dirty="0">
                <a:solidFill>
                  <a:srgbClr val="464646"/>
                </a:solidFill>
                <a:latin typeface="Calibri" panose="020F0502020204030204" pitchFamily="34" charset="0"/>
              </a:rPr>
              <a:t>$2,461m</a:t>
            </a:r>
          </a:p>
        </p:txBody>
      </p:sp>
      <p:sp>
        <p:nvSpPr>
          <p:cNvPr id="53" name="Text Box 60">
            <a:extLst>
              <a:ext uri="{FF2B5EF4-FFF2-40B4-BE49-F238E27FC236}">
                <a16:creationId xmlns:a16="http://schemas.microsoft.com/office/drawing/2014/main" id="{E5978B46-9F7C-4A9F-BDD0-0913161637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5177" y="3386097"/>
            <a:ext cx="719749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600" b="1" dirty="0">
                <a:solidFill>
                  <a:srgbClr val="464646"/>
                </a:solidFill>
                <a:latin typeface="Calibri" panose="020F0502020204030204" pitchFamily="34" charset="0"/>
              </a:rPr>
              <a:t>2.88m</a:t>
            </a:r>
          </a:p>
        </p:txBody>
      </p:sp>
      <p:sp>
        <p:nvSpPr>
          <p:cNvPr id="54" name="Text Box 7">
            <a:extLst>
              <a:ext uri="{FF2B5EF4-FFF2-40B4-BE49-F238E27FC236}">
                <a16:creationId xmlns:a16="http://schemas.microsoft.com/office/drawing/2014/main" id="{9787F0ED-56CB-4A19-A3F2-B22BE7738C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6370" y="1400875"/>
            <a:ext cx="873637" cy="43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2200" dirty="0">
                <a:solidFill>
                  <a:srgbClr val="464646"/>
                </a:solidFill>
                <a:latin typeface="Calibri" panose="020F0502020204030204" pitchFamily="34" charset="0"/>
              </a:rPr>
              <a:t>Q3’22</a:t>
            </a:r>
          </a:p>
        </p:txBody>
      </p:sp>
    </p:spTree>
    <p:extLst>
      <p:ext uri="{BB962C8B-B14F-4D97-AF65-F5344CB8AC3E}">
        <p14:creationId xmlns:p14="http://schemas.microsoft.com/office/powerpoint/2010/main" val="3243951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082"/>
            <a:ext cx="10515600" cy="1153699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Group Life &amp; Health</a:t>
            </a:r>
            <a:br>
              <a:rPr lang="en-US" dirty="0"/>
            </a:br>
            <a:r>
              <a:rPr lang="en-US" sz="2400" b="1" dirty="0">
                <a:solidFill>
                  <a:srgbClr val="7F7F7F"/>
                </a:solidFill>
              </a:rPr>
              <a:t>In-Force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48800" y="6616557"/>
            <a:ext cx="2743200" cy="2414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A10886-9CBA-4E14-9AC0-5CD4A326EFF1}" type="slidenum">
              <a:rPr lang="en-US" sz="900" smtClean="0"/>
              <a:pPr/>
              <a:t>8</a:t>
            </a:fld>
            <a:endParaRPr lang="en-US" sz="900" dirty="0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4722813"/>
              </p:ext>
            </p:extLst>
          </p:nvPr>
        </p:nvGraphicFramePr>
        <p:xfrm>
          <a:off x="1724025" y="1946275"/>
          <a:ext cx="8091488" cy="451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296261" imgH="3911425" progId="Excel.Sheet.8">
                  <p:embed/>
                </p:oleObj>
              </mc:Choice>
              <mc:Fallback>
                <p:oleObj name="Worksheet" r:id="rId2" imgW="7296261" imgH="3911425" progId="Excel.Sheet.8">
                  <p:embed/>
                  <p:pic>
                    <p:nvPicPr>
                      <p:cNvPr id="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4025" y="1946275"/>
                        <a:ext cx="8091488" cy="451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9463983" y="4903521"/>
            <a:ext cx="762000" cy="323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500" b="1" dirty="0">
                <a:solidFill>
                  <a:schemeClr val="accent1"/>
                </a:solidFill>
                <a:latin typeface="Calibri" panose="020F0502020204030204" pitchFamily="34" charset="0"/>
              </a:rPr>
              <a:t>Life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463983" y="3803602"/>
            <a:ext cx="79851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500" b="1" dirty="0">
                <a:solidFill>
                  <a:srgbClr val="FFCC00"/>
                </a:solidFill>
                <a:latin typeface="Calibri" panose="020F0502020204030204" pitchFamily="34" charset="0"/>
              </a:rPr>
              <a:t>A&amp;H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053278" y="5416181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500" dirty="0">
                <a:solidFill>
                  <a:srgbClr val="7F7F7F"/>
                </a:solidFill>
                <a:latin typeface="Calibri" panose="020F0502020204030204" pitchFamily="34" charset="0"/>
              </a:rPr>
              <a:t>As at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1771643" y="1867133"/>
            <a:ext cx="1127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500" dirty="0"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$million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 rot="10800000" flipV="1">
            <a:off x="6780929" y="1453206"/>
            <a:ext cx="7270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500" b="1" i="1" dirty="0"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8%</a:t>
            </a:r>
          </a:p>
        </p:txBody>
      </p:sp>
      <p:sp>
        <p:nvSpPr>
          <p:cNvPr id="11" name="Line 19"/>
          <p:cNvSpPr>
            <a:spLocks noChangeShapeType="1"/>
          </p:cNvSpPr>
          <p:nvPr/>
        </p:nvSpPr>
        <p:spPr bwMode="auto">
          <a:xfrm>
            <a:off x="5071802" y="1792925"/>
            <a:ext cx="4068000" cy="5963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2" name="Line 23"/>
          <p:cNvSpPr>
            <a:spLocks noChangeShapeType="1"/>
          </p:cNvSpPr>
          <p:nvPr/>
        </p:nvSpPr>
        <p:spPr bwMode="auto">
          <a:xfrm flipH="1">
            <a:off x="5047966" y="1806043"/>
            <a:ext cx="13558" cy="606614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3" name="Line 23"/>
          <p:cNvSpPr>
            <a:spLocks noChangeShapeType="1"/>
          </p:cNvSpPr>
          <p:nvPr/>
        </p:nvSpPr>
        <p:spPr bwMode="auto">
          <a:xfrm>
            <a:off x="9146547" y="1809717"/>
            <a:ext cx="0" cy="28800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8655614" y="2105426"/>
            <a:ext cx="968376" cy="428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  <a:defRPr/>
            </a:pPr>
            <a:r>
              <a:rPr lang="en-US" altLang="en-US" sz="1550" b="1" i="1" dirty="0">
                <a:solidFill>
                  <a:srgbClr val="464646"/>
                </a:solidFill>
                <a:latin typeface="Calibri" panose="020F0502020204030204" pitchFamily="34" charset="0"/>
              </a:rPr>
              <a:t> 1,933.6 </a:t>
            </a:r>
          </a:p>
          <a:p>
            <a:pPr algn="ctr">
              <a:spcBef>
                <a:spcPct val="50000"/>
              </a:spcBef>
              <a:buClr>
                <a:schemeClr val="accent2"/>
              </a:buClr>
              <a:defRPr/>
            </a:pPr>
            <a:endParaRPr lang="en-US" altLang="en-US" sz="1550" b="1" i="1" baseline="30000" dirty="0">
              <a:solidFill>
                <a:srgbClr val="464646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2581204" y="2624206"/>
            <a:ext cx="838200" cy="24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  <a:defRPr/>
            </a:pPr>
            <a:r>
              <a:rPr lang="en-US" altLang="en-US" sz="1550" b="1" i="1" dirty="0">
                <a:solidFill>
                  <a:srgbClr val="464646"/>
                </a:solidFill>
                <a:latin typeface="Calibri" panose="020F0502020204030204" pitchFamily="34" charset="0"/>
              </a:rPr>
              <a:t>1,621.1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6607220" y="2294488"/>
            <a:ext cx="968376" cy="24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  <a:defRPr/>
            </a:pPr>
            <a:r>
              <a:rPr lang="en-US" altLang="en-US" sz="1550" b="1" i="1" dirty="0">
                <a:solidFill>
                  <a:srgbClr val="464646"/>
                </a:solidFill>
                <a:latin typeface="Calibri" panose="020F0502020204030204" pitchFamily="34" charset="0"/>
              </a:rPr>
              <a:t>1,831.3</a:t>
            </a:r>
          </a:p>
        </p:txBody>
      </p:sp>
      <p:sp>
        <p:nvSpPr>
          <p:cNvPr id="18" name="Text Box 15">
            <a:extLst>
              <a:ext uri="{FF2B5EF4-FFF2-40B4-BE49-F238E27FC236}">
                <a16:creationId xmlns:a16="http://schemas.microsoft.com/office/drawing/2014/main" id="{4634CB21-97A7-4FF9-B2C1-40CC7CA42E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2424" y="2363884"/>
            <a:ext cx="838200" cy="24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  <a:defRPr/>
            </a:pPr>
            <a:r>
              <a:rPr lang="en-US" altLang="en-US" sz="1550" b="1" i="1" dirty="0">
                <a:solidFill>
                  <a:srgbClr val="464646"/>
                </a:solidFill>
                <a:latin typeface="Calibri" panose="020F0502020204030204" pitchFamily="34" charset="0"/>
              </a:rPr>
              <a:t>1,785.2</a:t>
            </a:r>
          </a:p>
        </p:txBody>
      </p:sp>
      <p:sp>
        <p:nvSpPr>
          <p:cNvPr id="22" name="Text Box 15">
            <a:extLst>
              <a:ext uri="{FF2B5EF4-FFF2-40B4-BE49-F238E27FC236}">
                <a16:creationId xmlns:a16="http://schemas.microsoft.com/office/drawing/2014/main" id="{F0CBA8F7-91C0-436B-A288-46A30C551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1814" y="2412657"/>
            <a:ext cx="838200" cy="24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  <a:defRPr/>
            </a:pPr>
            <a:r>
              <a:rPr lang="en-US" altLang="en-US" sz="1550" b="1" i="1" dirty="0">
                <a:solidFill>
                  <a:srgbClr val="464646"/>
                </a:solidFill>
                <a:latin typeface="Calibri" panose="020F0502020204030204" pitchFamily="34" charset="0"/>
              </a:rPr>
              <a:t>1,747.3</a:t>
            </a:r>
          </a:p>
        </p:txBody>
      </p:sp>
      <p:sp>
        <p:nvSpPr>
          <p:cNvPr id="23" name="Text Box 15">
            <a:extLst>
              <a:ext uri="{FF2B5EF4-FFF2-40B4-BE49-F238E27FC236}">
                <a16:creationId xmlns:a16="http://schemas.microsoft.com/office/drawing/2014/main" id="{57C5AE75-C1E9-4C2D-B38E-B6CA94AB2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9834" y="2344320"/>
            <a:ext cx="939970" cy="23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  <a:defRPr/>
            </a:pPr>
            <a:r>
              <a:rPr lang="en-US" altLang="en-US" sz="1400" b="1" i="1" dirty="0">
                <a:solidFill>
                  <a:srgbClr val="464646"/>
                </a:solidFill>
                <a:latin typeface="Calibri" panose="020F0502020204030204" pitchFamily="34" charset="0"/>
              </a:rPr>
              <a:t>1,805.6</a:t>
            </a:r>
          </a:p>
        </p:txBody>
      </p:sp>
      <p:sp>
        <p:nvSpPr>
          <p:cNvPr id="19" name="Text Box 15">
            <a:extLst>
              <a:ext uri="{FF2B5EF4-FFF2-40B4-BE49-F238E27FC236}">
                <a16:creationId xmlns:a16="http://schemas.microsoft.com/office/drawing/2014/main" id="{77FCF5A2-FD8C-46BC-9E82-66433699D0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9822" y="2175165"/>
            <a:ext cx="968376" cy="570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  <a:defRPr/>
            </a:pPr>
            <a:r>
              <a:rPr lang="en-US" altLang="en-US" sz="1550" b="1" i="1" dirty="0">
                <a:solidFill>
                  <a:srgbClr val="464646"/>
                </a:solidFill>
                <a:latin typeface="Calibri" panose="020F0502020204030204" pitchFamily="34" charset="0"/>
              </a:rPr>
              <a:t>1,884.4</a:t>
            </a:r>
          </a:p>
          <a:p>
            <a:pPr algn="ctr">
              <a:spcBef>
                <a:spcPct val="50000"/>
              </a:spcBef>
              <a:buClr>
                <a:schemeClr val="accent2"/>
              </a:buClr>
              <a:defRPr/>
            </a:pPr>
            <a:endParaRPr lang="en-US" altLang="en-US" sz="1550" b="1" i="1" baseline="30000" dirty="0">
              <a:solidFill>
                <a:srgbClr val="464646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317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Object 3">
            <a:extLst>
              <a:ext uri="{FF2B5EF4-FFF2-40B4-BE49-F238E27FC236}">
                <a16:creationId xmlns:a16="http://schemas.microsoft.com/office/drawing/2014/main" id="{10EA8BEB-9A5E-4865-8429-2E5724FFD9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7795826"/>
              </p:ext>
            </p:extLst>
          </p:nvPr>
        </p:nvGraphicFramePr>
        <p:xfrm>
          <a:off x="593725" y="1590675"/>
          <a:ext cx="6070600" cy="487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3663913" imgH="3314700" progId="Excel.Sheet.8">
                  <p:embed/>
                </p:oleObj>
              </mc:Choice>
              <mc:Fallback>
                <p:oleObj name="Worksheet" r:id="rId3" imgW="3663913" imgH="3314700" progId="Excel.Sheet.8">
                  <p:embed/>
                  <p:pic>
                    <p:nvPicPr>
                      <p:cNvPr id="25" name="Object 3">
                        <a:extLst>
                          <a:ext uri="{FF2B5EF4-FFF2-40B4-BE49-F238E27FC236}">
                            <a16:creationId xmlns:a16="http://schemas.microsoft.com/office/drawing/2014/main" id="{10EA8BEB-9A5E-4865-8429-2E5724FFD94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725" y="1590675"/>
                        <a:ext cx="6070600" cy="4875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32"/>
            <a:ext cx="10515600" cy="1153699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Individual Policy Claims Payout &amp; Maturity</a:t>
            </a:r>
            <a:br>
              <a:rPr lang="en-US" sz="2900" b="1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US" sz="2400" b="1" dirty="0">
                <a:solidFill>
                  <a:srgbClr val="7F7F7F"/>
                </a:solidFill>
              </a:rPr>
              <a:t>Number of Policies and Amount</a:t>
            </a:r>
            <a:endParaRPr lang="en-US" sz="2900" b="1" dirty="0">
              <a:solidFill>
                <a:srgbClr val="7F7F7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48800" y="6626831"/>
            <a:ext cx="2743200" cy="2311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A10886-9CBA-4E14-9AC0-5CD4A326EFF1}" type="slidenum">
              <a:rPr lang="en-US" sz="900" smtClean="0"/>
              <a:pPr/>
              <a:t>9</a:t>
            </a:fld>
            <a:endParaRPr lang="en-US" sz="900" dirty="0"/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1944431" y="6318607"/>
            <a:ext cx="6453333" cy="23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900" dirty="0">
                <a:latin typeface="Calibri" panose="020F0502020204030204" pitchFamily="34" charset="0"/>
              </a:rPr>
              <a:t>TPD: Total &amp; Permanent Disability       NOP: Number of Policies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601942" y="1462499"/>
            <a:ext cx="887413" cy="43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100" dirty="0">
                <a:solidFill>
                  <a:srgbClr val="7F7F7F"/>
                </a:solidFill>
                <a:latin typeface="+mn-lt"/>
                <a:cs typeface="Arial" panose="020B0604020202020204" pitchFamily="34" charset="0"/>
              </a:rPr>
              <a:t> Amount ($million)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5656242" y="1643736"/>
            <a:ext cx="661987" cy="262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100" dirty="0">
                <a:solidFill>
                  <a:srgbClr val="7F7F7F"/>
                </a:solidFill>
                <a:latin typeface="+mn-lt"/>
                <a:cs typeface="Arial" panose="020B0604020202020204" pitchFamily="34" charset="0"/>
              </a:rPr>
              <a:t>NOP</a:t>
            </a: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2534205" y="1431756"/>
            <a:ext cx="16271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600" b="1" u="sng" dirty="0">
                <a:latin typeface="Calibri" panose="020F0502020204030204" pitchFamily="34" charset="0"/>
                <a:cs typeface="Arial" panose="020B0604020202020204" pitchFamily="34" charset="0"/>
              </a:rPr>
              <a:t>Claims Payout</a:t>
            </a: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8875911"/>
              </p:ext>
            </p:extLst>
          </p:nvPr>
        </p:nvGraphicFramePr>
        <p:xfrm>
          <a:off x="6299200" y="1708150"/>
          <a:ext cx="5534025" cy="434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4298765" imgH="3854275" progId="Excel.Sheet.8">
                  <p:embed/>
                </p:oleObj>
              </mc:Choice>
              <mc:Fallback>
                <p:oleObj name="Worksheet" r:id="rId5" imgW="4298765" imgH="3854275" progId="Excel.Sheet.8">
                  <p:embed/>
                  <p:pic>
                    <p:nvPicPr>
                      <p:cNvPr id="1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9200" y="1708150"/>
                        <a:ext cx="5534025" cy="434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6327090" y="1453911"/>
            <a:ext cx="881062" cy="43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100" dirty="0">
                <a:solidFill>
                  <a:srgbClr val="7F7F7F"/>
                </a:solidFill>
                <a:latin typeface="+mn-lt"/>
                <a:cs typeface="Arial" panose="020B0604020202020204" pitchFamily="34" charset="0"/>
              </a:rPr>
              <a:t> Amount ($million)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11215141" y="1652324"/>
            <a:ext cx="609600" cy="262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100" dirty="0">
                <a:solidFill>
                  <a:srgbClr val="7F7F7F"/>
                </a:solidFill>
                <a:latin typeface="+mn-lt"/>
                <a:cs typeface="Arial" panose="020B0604020202020204" pitchFamily="34" charset="0"/>
              </a:rPr>
              <a:t>NOP</a:t>
            </a: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8042643" y="1498431"/>
            <a:ext cx="16160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600" b="1" u="sng" dirty="0">
                <a:latin typeface="Calibri" panose="020F0502020204030204" pitchFamily="34" charset="0"/>
                <a:cs typeface="Arial" panose="020B0604020202020204" pitchFamily="34" charset="0"/>
              </a:rPr>
              <a:t>Maturity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3883694" y="3964349"/>
            <a:ext cx="457200" cy="293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  <a:defRPr/>
            </a:pPr>
            <a:r>
              <a:rPr lang="en-US" altLang="en-US" sz="1300" b="1" i="1" dirty="0">
                <a:solidFill>
                  <a:srgbClr val="7F7F7F"/>
                </a:solidFill>
                <a:latin typeface="Calibri" panose="020F0502020204030204" pitchFamily="34" charset="0"/>
              </a:rPr>
              <a:t>364</a:t>
            </a:r>
            <a:endParaRPr lang="en-US" altLang="en-US" sz="1300" b="1" i="1" baseline="30000" dirty="0">
              <a:solidFill>
                <a:srgbClr val="7F7F7F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2568347" y="4028276"/>
            <a:ext cx="457200" cy="293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  <a:defRPr/>
            </a:pPr>
            <a:r>
              <a:rPr lang="en-US" altLang="en-US" sz="1300" b="1" i="1" dirty="0">
                <a:solidFill>
                  <a:srgbClr val="7F7F7F"/>
                </a:solidFill>
                <a:latin typeface="Calibri" panose="020F0502020204030204" pitchFamily="34" charset="0"/>
              </a:rPr>
              <a:t>352</a:t>
            </a:r>
            <a:endParaRPr lang="en-US" altLang="en-US" sz="1300" b="1" i="1" baseline="30000" dirty="0">
              <a:solidFill>
                <a:srgbClr val="7F7F7F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5097884" y="3812025"/>
            <a:ext cx="552059" cy="293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  <a:defRPr/>
            </a:pPr>
            <a:r>
              <a:rPr lang="en-US" altLang="en-US" sz="1300" b="1" i="1" dirty="0">
                <a:solidFill>
                  <a:srgbClr val="7F7F7F"/>
                </a:solidFill>
                <a:latin typeface="Calibri" panose="020F0502020204030204" pitchFamily="34" charset="0"/>
              </a:rPr>
              <a:t>401</a:t>
            </a:r>
            <a:endParaRPr lang="en-US" altLang="en-US" sz="1300" b="1" i="1" baseline="30000" dirty="0">
              <a:solidFill>
                <a:srgbClr val="7F7F7F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Text Box 15">
            <a:extLst>
              <a:ext uri="{FF2B5EF4-FFF2-40B4-BE49-F238E27FC236}">
                <a16:creationId xmlns:a16="http://schemas.microsoft.com/office/drawing/2014/main" id="{54A8A167-4495-4556-9A03-D45707AC46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4602" y="4082177"/>
            <a:ext cx="641646" cy="293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  <a:defRPr/>
            </a:pPr>
            <a:r>
              <a:rPr lang="en-US" altLang="en-US" sz="1300" b="1" i="1" dirty="0">
                <a:solidFill>
                  <a:srgbClr val="7F7F7F"/>
                </a:solidFill>
                <a:latin typeface="Calibri" panose="020F0502020204030204" pitchFamily="34" charset="0"/>
              </a:rPr>
              <a:t>325</a:t>
            </a:r>
            <a:endParaRPr lang="en-US" altLang="en-US" sz="1300" b="1" i="1" baseline="30000" dirty="0">
              <a:solidFill>
                <a:srgbClr val="7F7F7F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Text Box 15">
            <a:extLst>
              <a:ext uri="{FF2B5EF4-FFF2-40B4-BE49-F238E27FC236}">
                <a16:creationId xmlns:a16="http://schemas.microsoft.com/office/drawing/2014/main" id="{C549C94D-C83D-460B-B41A-2386846413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5389" y="4082177"/>
            <a:ext cx="457200" cy="293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  <a:defRPr/>
            </a:pPr>
            <a:r>
              <a:rPr lang="en-US" altLang="en-US" sz="1300" b="1" i="1" dirty="0">
                <a:solidFill>
                  <a:srgbClr val="7F7F7F"/>
                </a:solidFill>
                <a:latin typeface="Calibri" panose="020F0502020204030204" pitchFamily="34" charset="0"/>
              </a:rPr>
              <a:t>335</a:t>
            </a:r>
            <a:endParaRPr lang="en-US" altLang="en-US" sz="1300" b="1" i="1" baseline="30000" dirty="0">
              <a:solidFill>
                <a:srgbClr val="7F7F7F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Text Box 7">
            <a:extLst>
              <a:ext uri="{FF2B5EF4-FFF2-40B4-BE49-F238E27FC236}">
                <a16:creationId xmlns:a16="http://schemas.microsoft.com/office/drawing/2014/main" id="{7A9B275E-4DDC-430E-AFCF-F82A281D8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7863" y="3554377"/>
            <a:ext cx="457200" cy="293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buClr>
                <a:schemeClr val="accent2"/>
              </a:buClr>
              <a:defRPr sz="1300" b="1" i="1">
                <a:solidFill>
                  <a:srgbClr val="46464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7F7F7F"/>
                </a:solidFill>
              </a:rPr>
              <a:t>488</a:t>
            </a:r>
          </a:p>
        </p:txBody>
      </p:sp>
      <p:sp>
        <p:nvSpPr>
          <p:cNvPr id="19" name="Text Box 7">
            <a:extLst>
              <a:ext uri="{FF2B5EF4-FFF2-40B4-BE49-F238E27FC236}">
                <a16:creationId xmlns:a16="http://schemas.microsoft.com/office/drawing/2014/main" id="{8E03DB56-C8ED-4B12-B02A-DBE69FA70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0789" y="3866201"/>
            <a:ext cx="457200" cy="293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  <a:defRPr/>
            </a:pPr>
            <a:r>
              <a:rPr lang="en-US" altLang="en-US" sz="1300" b="1" i="1" dirty="0">
                <a:solidFill>
                  <a:srgbClr val="7F7F7F"/>
                </a:solidFill>
                <a:latin typeface="Calibri" panose="020F0502020204030204" pitchFamily="34" charset="0"/>
              </a:rPr>
              <a:t>376</a:t>
            </a:r>
            <a:endParaRPr lang="en-US" altLang="en-US" sz="1300" b="1" i="1" baseline="30000" dirty="0">
              <a:solidFill>
                <a:srgbClr val="7F7F7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10444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6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FFC000"/>
      </a:accent2>
      <a:accent3>
        <a:srgbClr val="FFC000"/>
      </a:accent3>
      <a:accent4>
        <a:srgbClr val="FFC000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F5744B15773D4A9E09AB1E949A23D7" ma:contentTypeVersion="13" ma:contentTypeDescription="Create a new document." ma:contentTypeScope="" ma:versionID="7de2dd05f00ebab55e4d7766d545279a">
  <xsd:schema xmlns:xsd="http://www.w3.org/2001/XMLSchema" xmlns:xs="http://www.w3.org/2001/XMLSchema" xmlns:p="http://schemas.microsoft.com/office/2006/metadata/properties" xmlns:ns2="04525ef6-06e5-4b08-a69e-c3c4615a67d5" xmlns:ns3="87557bc3-d3ab-42ab-b639-1c640e60c8a5" targetNamespace="http://schemas.microsoft.com/office/2006/metadata/properties" ma:root="true" ma:fieldsID="66dad728f3c1248426ed15e625ce9931" ns2:_="" ns3:_="">
    <xsd:import namespace="04525ef6-06e5-4b08-a69e-c3c4615a67d5"/>
    <xsd:import namespace="87557bc3-d3ab-42ab-b639-1c640e60c8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525ef6-06e5-4b08-a69e-c3c4615a67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557bc3-d3ab-42ab-b639-1c640e60c8a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3009982-5C53-49F3-B186-8BFE2648526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489262A-1405-4B41-8B24-CB318C5533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525ef6-06e5-4b08-a69e-c3c4615a67d5"/>
    <ds:schemaRef ds:uri="87557bc3-d3ab-42ab-b639-1c640e60c8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4D8F5AE-EF81-4D4D-9209-BBCB5AF9131C}">
  <ds:schemaRefs>
    <ds:schemaRef ds:uri="http://schemas.microsoft.com/office/2006/documentManagement/types"/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dcmitype/"/>
    <ds:schemaRef ds:uri="04525ef6-06e5-4b08-a69e-c3c4615a67d5"/>
    <ds:schemaRef ds:uri="http://purl.org/dc/elements/1.1/"/>
    <ds:schemaRef ds:uri="http://schemas.microsoft.com/office/infopath/2007/PartnerControls"/>
    <ds:schemaRef ds:uri="87557bc3-d3ab-42ab-b639-1c640e60c8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4382</TotalTime>
  <Words>1751</Words>
  <Application>Microsoft Macintosh PowerPoint</Application>
  <PresentationFormat>Widescreen</PresentationFormat>
  <Paragraphs>402</Paragraphs>
  <Slides>14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Courier New</vt:lpstr>
      <vt:lpstr>Custom Design</vt:lpstr>
      <vt:lpstr>Microsoft Excel 97-2004 Worksheet</vt:lpstr>
      <vt:lpstr>Worksheet</vt:lpstr>
      <vt:lpstr>Life Insurance Industry Results January to September 2022</vt:lpstr>
      <vt:lpstr>New Business (Individual Life &amp; Health) Total Weighted Premium</vt:lpstr>
      <vt:lpstr>PowerPoint Presentation</vt:lpstr>
      <vt:lpstr>PowerPoint Presentation</vt:lpstr>
      <vt:lpstr>PowerPoint Presentation</vt:lpstr>
      <vt:lpstr>PowerPoint Presentation</vt:lpstr>
      <vt:lpstr>In-Force Business (Individual Health) Number of Lives Covered and Total Premium</vt:lpstr>
      <vt:lpstr>Group Life &amp; Health In-Force</vt:lpstr>
      <vt:lpstr>Individual Policy Claims Payout &amp; Maturity Number of Policies and Amount</vt:lpstr>
      <vt:lpstr>Forfeiture &amp; Surrender Rates</vt:lpstr>
      <vt:lpstr>Manpower Number of Employees &amp; Tied Representatives</vt:lpstr>
      <vt:lpstr>Life Insurance Industry Results January to September 2022</vt:lpstr>
      <vt:lpstr>PowerPoint Presentation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on HITF Report to delegation from Bank Negara Malaysia</dc:title>
  <dc:creator>Colin</dc:creator>
  <cp:lastModifiedBy>Timothy Tham</cp:lastModifiedBy>
  <cp:revision>758</cp:revision>
  <cp:lastPrinted>2020-12-22T02:19:58Z</cp:lastPrinted>
  <dcterms:created xsi:type="dcterms:W3CDTF">2019-12-13T02:33:09Z</dcterms:created>
  <dcterms:modified xsi:type="dcterms:W3CDTF">2022-11-04T02:36:54Z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131093b-ab14-4f1b-a3dd-9fef48e63ad3_Enabled">
    <vt:lpwstr>true</vt:lpwstr>
  </property>
  <property fmtid="{D5CDD505-2E9C-101B-9397-08002B2CF9AE}" pid="3" name="MSIP_Label_6131093b-ab14-4f1b-a3dd-9fef48e63ad3_SetDate">
    <vt:lpwstr>2020-12-23T05:17:38Z</vt:lpwstr>
  </property>
  <property fmtid="{D5CDD505-2E9C-101B-9397-08002B2CF9AE}" pid="4" name="MSIP_Label_6131093b-ab14-4f1b-a3dd-9fef48e63ad3_Method">
    <vt:lpwstr>Standard</vt:lpwstr>
  </property>
  <property fmtid="{D5CDD505-2E9C-101B-9397-08002B2CF9AE}" pid="5" name="MSIP_Label_6131093b-ab14-4f1b-a3dd-9fef48e63ad3_Name">
    <vt:lpwstr>6131093b-ab14-4f1b-a3dd-9fef48e63ad3</vt:lpwstr>
  </property>
  <property fmtid="{D5CDD505-2E9C-101B-9397-08002B2CF9AE}" pid="6" name="MSIP_Label_6131093b-ab14-4f1b-a3dd-9fef48e63ad3_SiteId">
    <vt:lpwstr>7bee083c-fab1-4f95-9e8c-732c66a21e14</vt:lpwstr>
  </property>
  <property fmtid="{D5CDD505-2E9C-101B-9397-08002B2CF9AE}" pid="7" name="MSIP_Label_6131093b-ab14-4f1b-a3dd-9fef48e63ad3_ActionId">
    <vt:lpwstr>c06e2d32-51e6-40b3-b8b7-2c0ba1e92fef</vt:lpwstr>
  </property>
  <property fmtid="{D5CDD505-2E9C-101B-9397-08002B2CF9AE}" pid="8" name="MSIP_Label_6131093b-ab14-4f1b-a3dd-9fef48e63ad3_ContentBits">
    <vt:lpwstr>0</vt:lpwstr>
  </property>
  <property fmtid="{D5CDD505-2E9C-101B-9397-08002B2CF9AE}" pid="9" name="ContentTypeId">
    <vt:lpwstr>0x01010073F5744B15773D4A9E09AB1E949A23D7</vt:lpwstr>
  </property>
</Properties>
</file>